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44" r:id="rId4"/>
    <p:sldMasterId id="2147493557" r:id="rId5"/>
    <p:sldMasterId id="2147493570" r:id="rId6"/>
  </p:sldMasterIdLst>
  <p:notesMasterIdLst>
    <p:notesMasterId r:id="rId55"/>
  </p:notesMasterIdLst>
  <p:handoutMasterIdLst>
    <p:handoutMasterId r:id="rId56"/>
  </p:handoutMasterIdLst>
  <p:sldIdLst>
    <p:sldId id="414" r:id="rId7"/>
    <p:sldId id="499" r:id="rId8"/>
    <p:sldId id="538" r:id="rId9"/>
    <p:sldId id="548" r:id="rId10"/>
    <p:sldId id="608" r:id="rId11"/>
    <p:sldId id="270" r:id="rId12"/>
    <p:sldId id="614" r:id="rId13"/>
    <p:sldId id="582" r:id="rId14"/>
    <p:sldId id="583" r:id="rId15"/>
    <p:sldId id="619" r:id="rId16"/>
    <p:sldId id="260" r:id="rId17"/>
    <p:sldId id="265" r:id="rId18"/>
    <p:sldId id="266" r:id="rId19"/>
    <p:sldId id="621" r:id="rId20"/>
    <p:sldId id="610" r:id="rId21"/>
    <p:sldId id="611" r:id="rId22"/>
    <p:sldId id="623" r:id="rId23"/>
    <p:sldId id="625" r:id="rId24"/>
    <p:sldId id="635" r:id="rId25"/>
    <p:sldId id="636" r:id="rId26"/>
    <p:sldId id="637" r:id="rId27"/>
    <p:sldId id="365" r:id="rId28"/>
    <p:sldId id="638" r:id="rId29"/>
    <p:sldId id="366" r:id="rId30"/>
    <p:sldId id="367" r:id="rId31"/>
    <p:sldId id="368" r:id="rId32"/>
    <p:sldId id="632" r:id="rId33"/>
    <p:sldId id="360" r:id="rId34"/>
    <p:sldId id="361" r:id="rId35"/>
    <p:sldId id="362" r:id="rId36"/>
    <p:sldId id="363" r:id="rId37"/>
    <p:sldId id="364" r:id="rId38"/>
    <p:sldId id="626" r:id="rId39"/>
    <p:sldId id="627" r:id="rId40"/>
    <p:sldId id="628" r:id="rId41"/>
    <p:sldId id="629" r:id="rId42"/>
    <p:sldId id="550" r:id="rId43"/>
    <p:sldId id="588" r:id="rId44"/>
    <p:sldId id="618" r:id="rId45"/>
    <p:sldId id="634" r:id="rId46"/>
    <p:sldId id="573" r:id="rId47"/>
    <p:sldId id="615" r:id="rId48"/>
    <p:sldId id="578" r:id="rId49"/>
    <p:sldId id="509" r:id="rId50"/>
    <p:sldId id="399" r:id="rId51"/>
    <p:sldId id="401" r:id="rId52"/>
    <p:sldId id="581" r:id="rId53"/>
    <p:sldId id="631" r:id="rId5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mah Adam Abdula" initials="RAA" lastIdx="10" clrIdx="0">
    <p:extLst>
      <p:ext uri="{19B8F6BF-5375-455C-9EA6-DF929625EA0E}">
        <p15:presenceInfo xmlns:p15="http://schemas.microsoft.com/office/powerpoint/2012/main" userId="S::abdular@unhcr.org::bda7b0d9-9222-423b-a5b0-f3450a266a84" providerId="AD"/>
      </p:ext>
    </p:extLst>
  </p:cmAuthor>
  <p:cmAuthor id="2" name="Mohamed Abdel Wahab" initials="MAW" lastIdx="20" clrIdx="1">
    <p:extLst>
      <p:ext uri="{19B8F6BF-5375-455C-9EA6-DF929625EA0E}">
        <p15:presenceInfo xmlns:p15="http://schemas.microsoft.com/office/powerpoint/2012/main" userId="S::wahab@unhcr.org::9cac5b54-499f-4950-966c-b46230b60c25" providerId="AD"/>
      </p:ext>
    </p:extLst>
  </p:cmAuthor>
  <p:cmAuthor id="3" name="Aisah Disoma" initials="AD" lastIdx="2" clrIdx="2">
    <p:extLst>
      <p:ext uri="{19B8F6BF-5375-455C-9EA6-DF929625EA0E}">
        <p15:presenceInfo xmlns:p15="http://schemas.microsoft.com/office/powerpoint/2012/main" userId="S::disoma@unhcr.org::c246d833-4669-49fe-b695-2f74b901a93c" providerId="AD"/>
      </p:ext>
    </p:extLst>
  </p:cmAuthor>
  <p:cmAuthor id="4" name="Edgar Rebuta" initials="ER" lastIdx="4" clrIdx="3">
    <p:extLst>
      <p:ext uri="{19B8F6BF-5375-455C-9EA6-DF929625EA0E}">
        <p15:presenceInfo xmlns:p15="http://schemas.microsoft.com/office/powerpoint/2012/main" userId="S::rebuta@unhcr.org::b4955b18-dae8-46b6-b9cc-d56cfef531f3" providerId="AD"/>
      </p:ext>
    </p:extLst>
  </p:cmAuthor>
  <p:cmAuthor id="5" name="Rasul Kulat" initials="RK" lastIdx="1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FAEB00"/>
    <a:srgbClr val="FF33CC"/>
    <a:srgbClr val="FF9900"/>
    <a:srgbClr val="DAA600"/>
    <a:srgbClr val="96267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E8ADBC-62CC-4D1B-8341-00957D0F5EF3}" v="144" dt="2020-06-22T13:26:31.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37" autoAdjust="0"/>
  </p:normalViewPr>
  <p:slideViewPr>
    <p:cSldViewPr snapToGrid="0">
      <p:cViewPr varScale="1">
        <p:scale>
          <a:sx n="75" d="100"/>
          <a:sy n="75" d="100"/>
        </p:scale>
        <p:origin x="948" y="52"/>
      </p:cViewPr>
      <p:guideLst>
        <p:guide orient="horz" pos="1620"/>
        <p:guide pos="2880"/>
      </p:guideLst>
    </p:cSldViewPr>
  </p:slideViewPr>
  <p:notesTextViewPr>
    <p:cViewPr>
      <p:scale>
        <a:sx n="1" d="1"/>
        <a:sy n="1" d="1"/>
      </p:scale>
      <p:origin x="0" y="0"/>
    </p:cViewPr>
  </p:notesTextViewPr>
  <p:sorterViewPr>
    <p:cViewPr>
      <p:scale>
        <a:sx n="100" d="100"/>
        <a:sy n="100" d="100"/>
      </p:scale>
      <p:origin x="0" y="-1404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959351725155063"/>
          <c:y val="0.10727633415163337"/>
          <c:w val="0.63960144007244535"/>
          <c:h val="0.81063043057522077"/>
        </c:manualLayout>
      </c:layout>
      <c:barChart>
        <c:barDir val="bar"/>
        <c:grouping val="clustered"/>
        <c:varyColors val="0"/>
        <c:ser>
          <c:idx val="0"/>
          <c:order val="0"/>
          <c:tx>
            <c:strRef>
              <c:f>Sheet1!$B$1</c:f>
              <c:strCache>
                <c:ptCount val="1"/>
                <c:pt idx="0">
                  <c:v>No. of IDPs</c:v>
                </c:pt>
              </c:strCache>
            </c:strRef>
          </c:tx>
          <c:spPr>
            <a:solidFill>
              <a:schemeClr val="accent6"/>
            </a:solidFill>
            <a:ln>
              <a:noFill/>
            </a:ln>
            <a:effectLst/>
            <a:scene3d>
              <a:camera prst="orthographicFront"/>
              <a:lightRig rig="brightRoom" dir="t"/>
            </a:scene3d>
            <a:sp3d prstMaterial="flat">
              <a:bevelT w="50800" h="101600" prst="angle"/>
              <a:contourClr>
                <a:srgbClr val="00000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 January 2020</c:v>
                </c:pt>
                <c:pt idx="1">
                  <c:v> February 2020</c:v>
                </c:pt>
                <c:pt idx="2">
                  <c:v> March 2020</c:v>
                </c:pt>
                <c:pt idx="3">
                  <c:v> April 2020</c:v>
                </c:pt>
                <c:pt idx="4">
                  <c:v> May 2020</c:v>
                </c:pt>
                <c:pt idx="5">
                  <c:v>June</c:v>
                </c:pt>
              </c:strCache>
            </c:strRef>
          </c:cat>
          <c:val>
            <c:numRef>
              <c:f>Sheet1!$B$2:$B$7</c:f>
              <c:numCache>
                <c:formatCode>General</c:formatCode>
                <c:ptCount val="6"/>
                <c:pt idx="0" formatCode="#,##0">
                  <c:v>1617</c:v>
                </c:pt>
                <c:pt idx="1">
                  <c:v>275</c:v>
                </c:pt>
                <c:pt idx="2" formatCode="#,##0">
                  <c:v>9169</c:v>
                </c:pt>
                <c:pt idx="3" formatCode="#,##0">
                  <c:v>9675</c:v>
                </c:pt>
                <c:pt idx="4" formatCode="#,##0">
                  <c:v>14750</c:v>
                </c:pt>
                <c:pt idx="5" formatCode="#,##0">
                  <c:v>2658</c:v>
                </c:pt>
              </c:numCache>
            </c:numRef>
          </c:val>
          <c:extLst>
            <c:ext xmlns:c16="http://schemas.microsoft.com/office/drawing/2014/chart" uri="{C3380CC4-5D6E-409C-BE32-E72D297353CC}">
              <c16:uniqueId val="{00000000-1E7D-4A84-A2DE-5087AD2C1419}"/>
            </c:ext>
          </c:extLst>
        </c:ser>
        <c:dLbls>
          <c:showLegendKey val="0"/>
          <c:showVal val="0"/>
          <c:showCatName val="0"/>
          <c:showSerName val="0"/>
          <c:showPercent val="0"/>
          <c:showBubbleSize val="0"/>
        </c:dLbls>
        <c:gapWidth val="150"/>
        <c:axId val="693965663"/>
        <c:axId val="1072043807"/>
      </c:barChart>
      <c:valAx>
        <c:axId val="107204380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93965663"/>
        <c:crosses val="autoZero"/>
        <c:crossBetween val="between"/>
      </c:valAx>
      <c:catAx>
        <c:axId val="693965663"/>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72043807"/>
        <c:crosses val="autoZero"/>
        <c:auto val="1"/>
        <c:lblAlgn val="ctr"/>
        <c:lblOffset val="100"/>
        <c:noMultiLvlLbl val="0"/>
      </c:catAx>
      <c:spPr>
        <a:solidFill>
          <a:srgbClr val="FFFFFF"/>
        </a:solidFill>
        <a:ln>
          <a:noFill/>
        </a:ln>
        <a:effectLst/>
      </c:spPr>
    </c:plotArea>
    <c:legend>
      <c:legendPos val="t"/>
      <c:layout>
        <c:manualLayout>
          <c:xMode val="edge"/>
          <c:yMode val="edge"/>
          <c:x val="2.4467744734387536E-2"/>
          <c:y val="2.7142577685867465E-2"/>
          <c:w val="0.27613338105464091"/>
          <c:h val="8.253254086105779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7B068-5395-41D1-B7E5-B117814BD426}" type="doc">
      <dgm:prSet loTypeId="urn:microsoft.com/office/officeart/2005/8/layout/hierarchy1" loCatId="hierarchy" qsTypeId="urn:microsoft.com/office/officeart/2005/8/quickstyle/3d2" qsCatId="3D" csTypeId="urn:microsoft.com/office/officeart/2005/8/colors/accent1_4" csCatId="accent1" phldr="1"/>
      <dgm:spPr/>
    </dgm:pt>
    <dgm:pt modelId="{2A7128DE-BFED-4D86-ABA2-F234040D512B}">
      <dgm:prSet phldrT="[Text]"/>
      <dgm:spPr/>
      <dgm:t>
        <a:bodyPr/>
        <a:lstStyle/>
        <a:p>
          <a:r>
            <a:rPr lang="en-US" b="1" dirty="0"/>
            <a:t>2,658</a:t>
          </a:r>
          <a:r>
            <a:rPr lang="en-US" dirty="0"/>
            <a:t> persons displaced in June</a:t>
          </a:r>
          <a:r>
            <a:rPr lang="en-US" b="0" u="sng" dirty="0"/>
            <a:t> 2020 </a:t>
          </a:r>
          <a:endParaRPr lang="en-PH" b="0" u="sng" dirty="0"/>
        </a:p>
      </dgm:t>
    </dgm:pt>
    <dgm:pt modelId="{4EE0B63D-FEAD-4E39-9D36-9B3F1B16213F}" type="sibTrans" cxnId="{4ECF36D3-FFD2-4BAE-8CEC-CF4C50EFE0B0}">
      <dgm:prSet/>
      <dgm:spPr/>
      <dgm:t>
        <a:bodyPr/>
        <a:lstStyle/>
        <a:p>
          <a:endParaRPr lang="en-PH"/>
        </a:p>
      </dgm:t>
    </dgm:pt>
    <dgm:pt modelId="{B29309E0-0BD3-4D99-A19C-188DDF6F278B}" type="parTrans" cxnId="{4ECF36D3-FFD2-4BAE-8CEC-CF4C50EFE0B0}">
      <dgm:prSet/>
      <dgm:spPr/>
      <dgm:t>
        <a:bodyPr/>
        <a:lstStyle/>
        <a:p>
          <a:endParaRPr lang="en-PH"/>
        </a:p>
      </dgm:t>
    </dgm:pt>
    <dgm:pt modelId="{ADAA37F3-F347-4CAF-A82B-86080A4CEE41}">
      <dgm:prSet phldrT="[Text]"/>
      <dgm:spPr/>
      <dgm:t>
        <a:bodyPr/>
        <a:lstStyle/>
        <a:p>
          <a:r>
            <a:rPr lang="en-US" b="1" dirty="0"/>
            <a:t>83,575 </a:t>
          </a:r>
          <a:r>
            <a:rPr lang="en-US" dirty="0"/>
            <a:t>persons displaced for </a:t>
          </a:r>
          <a:r>
            <a:rPr lang="en-US" u="sng" dirty="0"/>
            <a:t>more than 180 days</a:t>
          </a:r>
          <a:endParaRPr lang="en-PH" u="sng" dirty="0"/>
        </a:p>
      </dgm:t>
    </dgm:pt>
    <dgm:pt modelId="{018256F5-9275-4B4E-ABD8-BFFF4171C572}" type="parTrans" cxnId="{4C595183-52CA-4DD9-AC2D-12C33E65D2AB}">
      <dgm:prSet/>
      <dgm:spPr/>
      <dgm:t>
        <a:bodyPr/>
        <a:lstStyle/>
        <a:p>
          <a:endParaRPr lang="en-PH"/>
        </a:p>
      </dgm:t>
    </dgm:pt>
    <dgm:pt modelId="{EEAD3DE2-34BE-4D68-92D5-48064BDFC205}" type="sibTrans" cxnId="{4C595183-52CA-4DD9-AC2D-12C33E65D2AB}">
      <dgm:prSet/>
      <dgm:spPr/>
      <dgm:t>
        <a:bodyPr/>
        <a:lstStyle/>
        <a:p>
          <a:endParaRPr lang="en-PH"/>
        </a:p>
      </dgm:t>
    </dgm:pt>
    <dgm:pt modelId="{E5991B06-4037-4648-8049-EE014B7AB68A}">
      <dgm:prSet phldrT="[Text]"/>
      <dgm:spPr/>
      <dgm:t>
        <a:bodyPr/>
        <a:lstStyle/>
        <a:p>
          <a:r>
            <a:rPr lang="en-US" b="1" dirty="0"/>
            <a:t>7,402 </a:t>
          </a:r>
          <a:r>
            <a:rPr lang="en-US" dirty="0"/>
            <a:t>persons displaced for </a:t>
          </a:r>
          <a:r>
            <a:rPr lang="en-US" u="sng" dirty="0"/>
            <a:t>more than 30 days</a:t>
          </a:r>
          <a:endParaRPr lang="en-PH" u="sng" dirty="0"/>
        </a:p>
      </dgm:t>
    </dgm:pt>
    <dgm:pt modelId="{4DA084CB-CD7E-45A0-9809-D7BD0F015494}" type="sibTrans" cxnId="{800D8207-BE05-4EBC-9B9F-0B260CF5E8CE}">
      <dgm:prSet/>
      <dgm:spPr/>
      <dgm:t>
        <a:bodyPr/>
        <a:lstStyle/>
        <a:p>
          <a:endParaRPr lang="en-PH"/>
        </a:p>
      </dgm:t>
    </dgm:pt>
    <dgm:pt modelId="{4BE05357-948C-4768-A44F-90C23362456D}" type="parTrans" cxnId="{800D8207-BE05-4EBC-9B9F-0B260CF5E8CE}">
      <dgm:prSet/>
      <dgm:spPr/>
      <dgm:t>
        <a:bodyPr/>
        <a:lstStyle/>
        <a:p>
          <a:endParaRPr lang="en-PH"/>
        </a:p>
      </dgm:t>
    </dgm:pt>
    <dgm:pt modelId="{DBC692B5-4BC5-4CFF-A8DE-C5594346B524}" type="pres">
      <dgm:prSet presAssocID="{4727B068-5395-41D1-B7E5-B117814BD426}" presName="hierChild1" presStyleCnt="0">
        <dgm:presLayoutVars>
          <dgm:chPref val="1"/>
          <dgm:dir/>
          <dgm:animOne val="branch"/>
          <dgm:animLvl val="lvl"/>
          <dgm:resizeHandles/>
        </dgm:presLayoutVars>
      </dgm:prSet>
      <dgm:spPr/>
    </dgm:pt>
    <dgm:pt modelId="{8915113F-584B-43CA-A233-79CFE320739F}" type="pres">
      <dgm:prSet presAssocID="{2A7128DE-BFED-4D86-ABA2-F234040D512B}" presName="hierRoot1" presStyleCnt="0"/>
      <dgm:spPr/>
    </dgm:pt>
    <dgm:pt modelId="{961E5474-E447-4C91-8DF9-305D69C77B03}" type="pres">
      <dgm:prSet presAssocID="{2A7128DE-BFED-4D86-ABA2-F234040D512B}" presName="composite" presStyleCnt="0"/>
      <dgm:spPr/>
    </dgm:pt>
    <dgm:pt modelId="{E91CF315-EAA1-4FBD-BB90-F10385EC2D5F}" type="pres">
      <dgm:prSet presAssocID="{2A7128DE-BFED-4D86-ABA2-F234040D512B}" presName="background" presStyleLbl="node0" presStyleIdx="0" presStyleCnt="3"/>
      <dgm:spPr/>
    </dgm:pt>
    <dgm:pt modelId="{3E5D62D4-6CDE-4630-814A-B78CF8047399}" type="pres">
      <dgm:prSet presAssocID="{2A7128DE-BFED-4D86-ABA2-F234040D512B}" presName="text" presStyleLbl="fgAcc0" presStyleIdx="0" presStyleCnt="3">
        <dgm:presLayoutVars>
          <dgm:chPref val="3"/>
        </dgm:presLayoutVars>
      </dgm:prSet>
      <dgm:spPr/>
    </dgm:pt>
    <dgm:pt modelId="{817034F4-9FF1-45AD-B6C8-C87F80E0F12A}" type="pres">
      <dgm:prSet presAssocID="{2A7128DE-BFED-4D86-ABA2-F234040D512B}" presName="hierChild2" presStyleCnt="0"/>
      <dgm:spPr/>
    </dgm:pt>
    <dgm:pt modelId="{BEE64AAE-6129-4484-9B90-695B8EF8BE19}" type="pres">
      <dgm:prSet presAssocID="{E5991B06-4037-4648-8049-EE014B7AB68A}" presName="hierRoot1" presStyleCnt="0"/>
      <dgm:spPr/>
    </dgm:pt>
    <dgm:pt modelId="{59C19DF1-DBE5-458A-AB2A-7429B1B83493}" type="pres">
      <dgm:prSet presAssocID="{E5991B06-4037-4648-8049-EE014B7AB68A}" presName="composite" presStyleCnt="0"/>
      <dgm:spPr/>
    </dgm:pt>
    <dgm:pt modelId="{66BE9C98-E0E0-4798-BAC6-74B67DE5BFFC}" type="pres">
      <dgm:prSet presAssocID="{E5991B06-4037-4648-8049-EE014B7AB68A}" presName="background" presStyleLbl="node0" presStyleIdx="1" presStyleCnt="3"/>
      <dgm:spPr/>
    </dgm:pt>
    <dgm:pt modelId="{B3B9E7A2-BE46-4D0A-96D1-0C059D11FC2E}" type="pres">
      <dgm:prSet presAssocID="{E5991B06-4037-4648-8049-EE014B7AB68A}" presName="text" presStyleLbl="fgAcc0" presStyleIdx="1" presStyleCnt="3">
        <dgm:presLayoutVars>
          <dgm:chPref val="3"/>
        </dgm:presLayoutVars>
      </dgm:prSet>
      <dgm:spPr/>
    </dgm:pt>
    <dgm:pt modelId="{5AEDE6F6-E87C-4E47-BD86-9458C8FFC6B9}" type="pres">
      <dgm:prSet presAssocID="{E5991B06-4037-4648-8049-EE014B7AB68A}" presName="hierChild2" presStyleCnt="0"/>
      <dgm:spPr/>
    </dgm:pt>
    <dgm:pt modelId="{B1D19A89-F977-4C31-ACD3-FCA847530AC3}" type="pres">
      <dgm:prSet presAssocID="{ADAA37F3-F347-4CAF-A82B-86080A4CEE41}" presName="hierRoot1" presStyleCnt="0"/>
      <dgm:spPr/>
    </dgm:pt>
    <dgm:pt modelId="{315CB10A-BDE0-4C95-AE0D-70393A869243}" type="pres">
      <dgm:prSet presAssocID="{ADAA37F3-F347-4CAF-A82B-86080A4CEE41}" presName="composite" presStyleCnt="0"/>
      <dgm:spPr/>
    </dgm:pt>
    <dgm:pt modelId="{5822DD3E-438A-45BB-88D9-2BEF19C7482E}" type="pres">
      <dgm:prSet presAssocID="{ADAA37F3-F347-4CAF-A82B-86080A4CEE41}" presName="background" presStyleLbl="node0" presStyleIdx="2" presStyleCnt="3"/>
      <dgm:spPr/>
    </dgm:pt>
    <dgm:pt modelId="{C4CBB268-0760-4AE9-A551-3355215858A7}" type="pres">
      <dgm:prSet presAssocID="{ADAA37F3-F347-4CAF-A82B-86080A4CEE41}" presName="text" presStyleLbl="fgAcc0" presStyleIdx="2" presStyleCnt="3">
        <dgm:presLayoutVars>
          <dgm:chPref val="3"/>
        </dgm:presLayoutVars>
      </dgm:prSet>
      <dgm:spPr/>
    </dgm:pt>
    <dgm:pt modelId="{F1CA94DB-EF4A-47F6-824A-4AB18C8DA242}" type="pres">
      <dgm:prSet presAssocID="{ADAA37F3-F347-4CAF-A82B-86080A4CEE41}" presName="hierChild2" presStyleCnt="0"/>
      <dgm:spPr/>
    </dgm:pt>
  </dgm:ptLst>
  <dgm:cxnLst>
    <dgm:cxn modelId="{A1BB3202-A3FD-4335-916B-9DADEB311A07}" type="presOf" srcId="{ADAA37F3-F347-4CAF-A82B-86080A4CEE41}" destId="{C4CBB268-0760-4AE9-A551-3355215858A7}" srcOrd="0" destOrd="0" presId="urn:microsoft.com/office/officeart/2005/8/layout/hierarchy1"/>
    <dgm:cxn modelId="{800D8207-BE05-4EBC-9B9F-0B260CF5E8CE}" srcId="{4727B068-5395-41D1-B7E5-B117814BD426}" destId="{E5991B06-4037-4648-8049-EE014B7AB68A}" srcOrd="1" destOrd="0" parTransId="{4BE05357-948C-4768-A44F-90C23362456D}" sibTransId="{4DA084CB-CD7E-45A0-9809-D7BD0F015494}"/>
    <dgm:cxn modelId="{F532EB32-EC8A-493D-97A5-258C1612E27F}" type="presOf" srcId="{E5991B06-4037-4648-8049-EE014B7AB68A}" destId="{B3B9E7A2-BE46-4D0A-96D1-0C059D11FC2E}" srcOrd="0" destOrd="0" presId="urn:microsoft.com/office/officeart/2005/8/layout/hierarchy1"/>
    <dgm:cxn modelId="{D9D0D46F-BB87-4778-881C-627A53115542}" type="presOf" srcId="{4727B068-5395-41D1-B7E5-B117814BD426}" destId="{DBC692B5-4BC5-4CFF-A8DE-C5594346B524}" srcOrd="0" destOrd="0" presId="urn:microsoft.com/office/officeart/2005/8/layout/hierarchy1"/>
    <dgm:cxn modelId="{4C595183-52CA-4DD9-AC2D-12C33E65D2AB}" srcId="{4727B068-5395-41D1-B7E5-B117814BD426}" destId="{ADAA37F3-F347-4CAF-A82B-86080A4CEE41}" srcOrd="2" destOrd="0" parTransId="{018256F5-9275-4B4E-ABD8-BFFF4171C572}" sibTransId="{EEAD3DE2-34BE-4D68-92D5-48064BDFC205}"/>
    <dgm:cxn modelId="{DDFE24D0-4FFD-4B54-ADF0-7D4EDA7ECE6C}" type="presOf" srcId="{2A7128DE-BFED-4D86-ABA2-F234040D512B}" destId="{3E5D62D4-6CDE-4630-814A-B78CF8047399}" srcOrd="0" destOrd="0" presId="urn:microsoft.com/office/officeart/2005/8/layout/hierarchy1"/>
    <dgm:cxn modelId="{4ECF36D3-FFD2-4BAE-8CEC-CF4C50EFE0B0}" srcId="{4727B068-5395-41D1-B7E5-B117814BD426}" destId="{2A7128DE-BFED-4D86-ABA2-F234040D512B}" srcOrd="0" destOrd="0" parTransId="{B29309E0-0BD3-4D99-A19C-188DDF6F278B}" sibTransId="{4EE0B63D-FEAD-4E39-9D36-9B3F1B16213F}"/>
    <dgm:cxn modelId="{0D02847B-52F4-4C12-A1F8-5E0F5DDA8F54}" type="presParOf" srcId="{DBC692B5-4BC5-4CFF-A8DE-C5594346B524}" destId="{8915113F-584B-43CA-A233-79CFE320739F}" srcOrd="0" destOrd="0" presId="urn:microsoft.com/office/officeart/2005/8/layout/hierarchy1"/>
    <dgm:cxn modelId="{A2E4AEB9-6FFD-476B-B566-8CA31C1C28D4}" type="presParOf" srcId="{8915113F-584B-43CA-A233-79CFE320739F}" destId="{961E5474-E447-4C91-8DF9-305D69C77B03}" srcOrd="0" destOrd="0" presId="urn:microsoft.com/office/officeart/2005/8/layout/hierarchy1"/>
    <dgm:cxn modelId="{86977CEF-5B29-4816-9425-18116BF886A2}" type="presParOf" srcId="{961E5474-E447-4C91-8DF9-305D69C77B03}" destId="{E91CF315-EAA1-4FBD-BB90-F10385EC2D5F}" srcOrd="0" destOrd="0" presId="urn:microsoft.com/office/officeart/2005/8/layout/hierarchy1"/>
    <dgm:cxn modelId="{4F655019-4198-4C76-A36E-31D6F0ABEA4C}" type="presParOf" srcId="{961E5474-E447-4C91-8DF9-305D69C77B03}" destId="{3E5D62D4-6CDE-4630-814A-B78CF8047399}" srcOrd="1" destOrd="0" presId="urn:microsoft.com/office/officeart/2005/8/layout/hierarchy1"/>
    <dgm:cxn modelId="{5553B742-35FB-4952-BD56-4AE788033A1A}" type="presParOf" srcId="{8915113F-584B-43CA-A233-79CFE320739F}" destId="{817034F4-9FF1-45AD-B6C8-C87F80E0F12A}" srcOrd="1" destOrd="0" presId="urn:microsoft.com/office/officeart/2005/8/layout/hierarchy1"/>
    <dgm:cxn modelId="{113992AC-CC6A-4B56-A1F3-0B16FCA73654}" type="presParOf" srcId="{DBC692B5-4BC5-4CFF-A8DE-C5594346B524}" destId="{BEE64AAE-6129-4484-9B90-695B8EF8BE19}" srcOrd="1" destOrd="0" presId="urn:microsoft.com/office/officeart/2005/8/layout/hierarchy1"/>
    <dgm:cxn modelId="{277BCB7A-491C-4C80-A7CD-6D190602E72C}" type="presParOf" srcId="{BEE64AAE-6129-4484-9B90-695B8EF8BE19}" destId="{59C19DF1-DBE5-458A-AB2A-7429B1B83493}" srcOrd="0" destOrd="0" presId="urn:microsoft.com/office/officeart/2005/8/layout/hierarchy1"/>
    <dgm:cxn modelId="{D5AC4723-4B1F-430C-9A1F-E9A9B39BB157}" type="presParOf" srcId="{59C19DF1-DBE5-458A-AB2A-7429B1B83493}" destId="{66BE9C98-E0E0-4798-BAC6-74B67DE5BFFC}" srcOrd="0" destOrd="0" presId="urn:microsoft.com/office/officeart/2005/8/layout/hierarchy1"/>
    <dgm:cxn modelId="{DBA90DE9-AE30-446F-B07B-41C796F54B64}" type="presParOf" srcId="{59C19DF1-DBE5-458A-AB2A-7429B1B83493}" destId="{B3B9E7A2-BE46-4D0A-96D1-0C059D11FC2E}" srcOrd="1" destOrd="0" presId="urn:microsoft.com/office/officeart/2005/8/layout/hierarchy1"/>
    <dgm:cxn modelId="{856941F4-DBAE-4718-8B49-E6158E99CE11}" type="presParOf" srcId="{BEE64AAE-6129-4484-9B90-695B8EF8BE19}" destId="{5AEDE6F6-E87C-4E47-BD86-9458C8FFC6B9}" srcOrd="1" destOrd="0" presId="urn:microsoft.com/office/officeart/2005/8/layout/hierarchy1"/>
    <dgm:cxn modelId="{8AC75997-7F18-4419-B2B1-B2A10FF8298A}" type="presParOf" srcId="{DBC692B5-4BC5-4CFF-A8DE-C5594346B524}" destId="{B1D19A89-F977-4C31-ACD3-FCA847530AC3}" srcOrd="2" destOrd="0" presId="urn:microsoft.com/office/officeart/2005/8/layout/hierarchy1"/>
    <dgm:cxn modelId="{1B7ED44F-1EA7-4A2A-84AE-7ABC3321CE93}" type="presParOf" srcId="{B1D19A89-F977-4C31-ACD3-FCA847530AC3}" destId="{315CB10A-BDE0-4C95-AE0D-70393A869243}" srcOrd="0" destOrd="0" presId="urn:microsoft.com/office/officeart/2005/8/layout/hierarchy1"/>
    <dgm:cxn modelId="{A864DF7F-8E3D-4D85-AAA2-8D1C0B22B95E}" type="presParOf" srcId="{315CB10A-BDE0-4C95-AE0D-70393A869243}" destId="{5822DD3E-438A-45BB-88D9-2BEF19C7482E}" srcOrd="0" destOrd="0" presId="urn:microsoft.com/office/officeart/2005/8/layout/hierarchy1"/>
    <dgm:cxn modelId="{B735AC86-D9A3-43A2-A22D-3188DBE5D41E}" type="presParOf" srcId="{315CB10A-BDE0-4C95-AE0D-70393A869243}" destId="{C4CBB268-0760-4AE9-A551-3355215858A7}" srcOrd="1" destOrd="0" presId="urn:microsoft.com/office/officeart/2005/8/layout/hierarchy1"/>
    <dgm:cxn modelId="{83286295-637B-4215-96EE-9D2CC1D299C3}" type="presParOf" srcId="{B1D19A89-F977-4C31-ACD3-FCA847530AC3}" destId="{F1CA94DB-EF4A-47F6-824A-4AB18C8DA242}" srcOrd="1" destOrd="0" presId="urn:microsoft.com/office/officeart/2005/8/layout/hierarchy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CF315-EAA1-4FBD-BB90-F10385EC2D5F}">
      <dsp:nvSpPr>
        <dsp:cNvPr id="0" name=""/>
        <dsp:cNvSpPr/>
      </dsp:nvSpPr>
      <dsp:spPr>
        <a:xfrm>
          <a:off x="0" y="794338"/>
          <a:ext cx="2189202" cy="1390143"/>
        </a:xfrm>
        <a:prstGeom prst="roundRect">
          <a:avLst>
            <a:gd name="adj" fmla="val 10000"/>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E5D62D4-6CDE-4630-814A-B78CF8047399}">
      <dsp:nvSpPr>
        <dsp:cNvPr id="0" name=""/>
        <dsp:cNvSpPr/>
      </dsp:nvSpPr>
      <dsp:spPr>
        <a:xfrm>
          <a:off x="243244" y="1025420"/>
          <a:ext cx="2189202" cy="13901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2,658</a:t>
          </a:r>
          <a:r>
            <a:rPr lang="en-US" sz="2000" kern="1200" dirty="0"/>
            <a:t> persons displaced in June</a:t>
          </a:r>
          <a:r>
            <a:rPr lang="en-US" sz="2000" b="0" u="sng" kern="1200" dirty="0"/>
            <a:t> 2020 </a:t>
          </a:r>
          <a:endParaRPr lang="en-PH" sz="2000" b="0" u="sng" kern="1200" dirty="0"/>
        </a:p>
      </dsp:txBody>
      <dsp:txXfrm>
        <a:off x="283960" y="1066136"/>
        <a:ext cx="2107770" cy="1308711"/>
      </dsp:txXfrm>
    </dsp:sp>
    <dsp:sp modelId="{66BE9C98-E0E0-4798-BAC6-74B67DE5BFFC}">
      <dsp:nvSpPr>
        <dsp:cNvPr id="0" name=""/>
        <dsp:cNvSpPr/>
      </dsp:nvSpPr>
      <dsp:spPr>
        <a:xfrm>
          <a:off x="2675691" y="794338"/>
          <a:ext cx="2189202" cy="1390143"/>
        </a:xfrm>
        <a:prstGeom prst="roundRect">
          <a:avLst>
            <a:gd name="adj" fmla="val 10000"/>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B9E7A2-BE46-4D0A-96D1-0C059D11FC2E}">
      <dsp:nvSpPr>
        <dsp:cNvPr id="0" name=""/>
        <dsp:cNvSpPr/>
      </dsp:nvSpPr>
      <dsp:spPr>
        <a:xfrm>
          <a:off x="2918936" y="1025420"/>
          <a:ext cx="2189202" cy="13901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7,402 </a:t>
          </a:r>
          <a:r>
            <a:rPr lang="en-US" sz="2000" kern="1200" dirty="0"/>
            <a:t>persons displaced for </a:t>
          </a:r>
          <a:r>
            <a:rPr lang="en-US" sz="2000" u="sng" kern="1200" dirty="0"/>
            <a:t>more than 30 days</a:t>
          </a:r>
          <a:endParaRPr lang="en-PH" sz="2000" u="sng" kern="1200" dirty="0"/>
        </a:p>
      </dsp:txBody>
      <dsp:txXfrm>
        <a:off x="2959652" y="1066136"/>
        <a:ext cx="2107770" cy="1308711"/>
      </dsp:txXfrm>
    </dsp:sp>
    <dsp:sp modelId="{5822DD3E-438A-45BB-88D9-2BEF19C7482E}">
      <dsp:nvSpPr>
        <dsp:cNvPr id="0" name=""/>
        <dsp:cNvSpPr/>
      </dsp:nvSpPr>
      <dsp:spPr>
        <a:xfrm>
          <a:off x="5351383" y="794338"/>
          <a:ext cx="2189202" cy="1390143"/>
        </a:xfrm>
        <a:prstGeom prst="roundRect">
          <a:avLst>
            <a:gd name="adj" fmla="val 10000"/>
          </a:avLst>
        </a:prstGeom>
        <a:gradFill rotWithShape="0">
          <a:gsLst>
            <a:gs pos="0">
              <a:schemeClr val="accent1">
                <a:shade val="60000"/>
                <a:hueOff val="0"/>
                <a:satOff val="0"/>
                <a:lumOff val="0"/>
                <a:alphaOff val="0"/>
                <a:satMod val="103000"/>
                <a:lumMod val="102000"/>
                <a:tint val="94000"/>
              </a:schemeClr>
            </a:gs>
            <a:gs pos="50000">
              <a:schemeClr val="accent1">
                <a:shade val="60000"/>
                <a:hueOff val="0"/>
                <a:satOff val="0"/>
                <a:lumOff val="0"/>
                <a:alphaOff val="0"/>
                <a:satMod val="110000"/>
                <a:lumMod val="100000"/>
                <a:shade val="100000"/>
              </a:schemeClr>
            </a:gs>
            <a:gs pos="100000">
              <a:schemeClr val="accent1">
                <a:shade val="6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4CBB268-0760-4AE9-A551-3355215858A7}">
      <dsp:nvSpPr>
        <dsp:cNvPr id="0" name=""/>
        <dsp:cNvSpPr/>
      </dsp:nvSpPr>
      <dsp:spPr>
        <a:xfrm>
          <a:off x="5594627" y="1025420"/>
          <a:ext cx="2189202" cy="13901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83,575 </a:t>
          </a:r>
          <a:r>
            <a:rPr lang="en-US" sz="2000" kern="1200" dirty="0"/>
            <a:t>persons displaced for </a:t>
          </a:r>
          <a:r>
            <a:rPr lang="en-US" sz="2000" u="sng" kern="1200" dirty="0"/>
            <a:t>more than 180 days</a:t>
          </a:r>
          <a:endParaRPr lang="en-PH" sz="2000" u="sng" kern="1200" dirty="0"/>
        </a:p>
      </dsp:txBody>
      <dsp:txXfrm>
        <a:off x="5635343" y="1066136"/>
        <a:ext cx="2107770" cy="13087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D52A49-E2B2-45C2-916B-F5A28F26B7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C97BC4-A5F0-49E2-8CF9-5FE48FEECE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B257F9-6DF4-4F91-A105-503121210D7F}" type="datetimeFigureOut">
              <a:rPr lang="en-US" smtClean="0"/>
              <a:t>6/22/2020</a:t>
            </a:fld>
            <a:endParaRPr lang="en-US"/>
          </a:p>
        </p:txBody>
      </p:sp>
      <p:sp>
        <p:nvSpPr>
          <p:cNvPr id="4" name="Footer Placeholder 3">
            <a:extLst>
              <a:ext uri="{FF2B5EF4-FFF2-40B4-BE49-F238E27FC236}">
                <a16:creationId xmlns:a16="http://schemas.microsoft.com/office/drawing/2014/main" id="{F34E47B5-CBF1-4CF3-A31F-2C110EDB0C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BAD073-3DA6-4ABE-B7ED-FCFF33CFAE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7EE8A5-1162-45EC-BD0E-0EFB353F9EFD}" type="slidenum">
              <a:rPr lang="en-US" smtClean="0"/>
              <a:t>‹#›</a:t>
            </a:fld>
            <a:endParaRPr lang="en-US"/>
          </a:p>
        </p:txBody>
      </p:sp>
    </p:spTree>
    <p:extLst>
      <p:ext uri="{BB962C8B-B14F-4D97-AF65-F5344CB8AC3E}">
        <p14:creationId xmlns:p14="http://schemas.microsoft.com/office/powerpoint/2010/main" val="303739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756A2-864D-49DD-B3C5-DFDD4CE2FC9E}" type="datetimeFigureOut">
              <a:rPr lang="en-GB" smtClean="0"/>
              <a:t>22/06/2020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EB8ED-654C-4E81-A4A3-803A2A472EEE}" type="slidenum">
              <a:rPr lang="en-GB" smtClean="0"/>
              <a:t>‹#›</a:t>
            </a:fld>
            <a:endParaRPr lang="en-GB"/>
          </a:p>
        </p:txBody>
      </p:sp>
    </p:spTree>
    <p:extLst>
      <p:ext uri="{BB962C8B-B14F-4D97-AF65-F5344CB8AC3E}">
        <p14:creationId xmlns:p14="http://schemas.microsoft.com/office/powerpoint/2010/main" val="285023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1</a:t>
            </a:fld>
            <a:endParaRPr lang="en-GB" dirty="0"/>
          </a:p>
        </p:txBody>
      </p:sp>
    </p:spTree>
    <p:extLst>
      <p:ext uri="{BB962C8B-B14F-4D97-AF65-F5344CB8AC3E}">
        <p14:creationId xmlns:p14="http://schemas.microsoft.com/office/powerpoint/2010/main" val="944953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16</a:t>
            </a:fld>
            <a:endParaRPr lang="en-GB"/>
          </a:p>
        </p:txBody>
      </p:sp>
    </p:spTree>
    <p:extLst>
      <p:ext uri="{BB962C8B-B14F-4D97-AF65-F5344CB8AC3E}">
        <p14:creationId xmlns:p14="http://schemas.microsoft.com/office/powerpoint/2010/main" val="398224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18</a:t>
            </a:fld>
            <a:endParaRPr lang="en-GB"/>
          </a:p>
        </p:txBody>
      </p:sp>
    </p:spTree>
    <p:extLst>
      <p:ext uri="{BB962C8B-B14F-4D97-AF65-F5344CB8AC3E}">
        <p14:creationId xmlns:p14="http://schemas.microsoft.com/office/powerpoint/2010/main" val="126844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9A5F29E6-80C8-490A-8FE6-56A94F0A77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4C4CD223-F065-4F60-B849-CB3F04412C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pPr>
            <a:r>
              <a:rPr lang="en-US" altLang="en-US"/>
              <a:t>Briefly explain the incident background (total numbers in persons, why these IDPs were displaced, since when, what is the reason why they cannot return to their places of origin.</a:t>
            </a:r>
          </a:p>
          <a:p>
            <a:pPr marL="171450" indent="-171450" eaLnBrk="1" hangingPunct="1">
              <a:spcBef>
                <a:spcPct val="0"/>
              </a:spcBef>
            </a:pPr>
            <a:r>
              <a:rPr lang="en-US" altLang="en-US"/>
              <a:t>Tugas – Home based IDP families - 93</a:t>
            </a:r>
          </a:p>
          <a:p>
            <a:pPr marL="171450" indent="-171450" eaLnBrk="1" hangingPunct="1">
              <a:spcBef>
                <a:spcPct val="0"/>
              </a:spcBef>
            </a:pPr>
            <a:r>
              <a:rPr lang="en-US" altLang="en-US"/>
              <a:t>Buhanginan – 31 protracted IDP families at the EC </a:t>
            </a:r>
          </a:p>
          <a:p>
            <a:pPr marL="171450" indent="-171450" eaLnBrk="1" hangingPunct="1">
              <a:spcBef>
                <a:spcPct val="0"/>
              </a:spcBef>
            </a:pPr>
            <a:r>
              <a:rPr lang="en-US" altLang="en-US"/>
              <a:t>Maligay – 396 families </a:t>
            </a:r>
          </a:p>
          <a:p>
            <a:pPr marL="171450" indent="-171450" eaLnBrk="1" hangingPunct="1">
              <a:spcBef>
                <a:spcPct val="0"/>
              </a:spcBef>
            </a:pPr>
            <a:endParaRPr lang="en-US" altLang="en-US"/>
          </a:p>
          <a:p>
            <a:pPr marL="171450" indent="-171450" eaLnBrk="1" hangingPunct="1">
              <a:spcBef>
                <a:spcPct val="0"/>
              </a:spcBef>
            </a:pPr>
            <a:endParaRPr lang="en-PH" altLang="en-US" b="1"/>
          </a:p>
        </p:txBody>
      </p:sp>
      <p:sp>
        <p:nvSpPr>
          <p:cNvPr id="9220" name="Slide Number Placeholder 3">
            <a:extLst>
              <a:ext uri="{FF2B5EF4-FFF2-40B4-BE49-F238E27FC236}">
                <a16:creationId xmlns:a16="http://schemas.microsoft.com/office/drawing/2014/main" id="{2E85D95B-10EF-4381-AD27-5D66AEA303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8B5BD2D4-AE84-4247-8C08-78843BBDA5A0}" type="slidenum">
              <a:rPr lang="en-PH" altLang="en-US" sz="1200" smtClean="0">
                <a:latin typeface="Calibri" panose="020F0502020204030204" pitchFamily="34" charset="0"/>
              </a:rPr>
              <a:pPr/>
              <a:t>19</a:t>
            </a:fld>
            <a:endParaRPr lang="en-PH"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842D8E45-C4E1-452A-BFA9-64914CBE8A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54CE52CE-4577-4552-959E-AF89E974BA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altLang="en-US"/>
              <a:t>284 Protracted IDPs (HH) with 1,420 individuals</a:t>
            </a:r>
          </a:p>
          <a:p>
            <a:pPr eaLnBrk="1" hangingPunct="1">
              <a:spcBef>
                <a:spcPct val="0"/>
              </a:spcBef>
            </a:pPr>
            <a:endParaRPr lang="en-PH" altLang="en-US"/>
          </a:p>
          <a:p>
            <a:pPr eaLnBrk="1" hangingPunct="1">
              <a:spcBef>
                <a:spcPct val="0"/>
              </a:spcBef>
            </a:pPr>
            <a:r>
              <a:rPr lang="en-PH" altLang="en-US"/>
              <a:t>Place of origin from Kabbon Takas, temporary shelter at Barangay kan-ague</a:t>
            </a:r>
          </a:p>
          <a:p>
            <a:pPr eaLnBrk="1" hangingPunct="1">
              <a:spcBef>
                <a:spcPct val="0"/>
              </a:spcBef>
            </a:pPr>
            <a:r>
              <a:rPr lang="en-PH" altLang="en-US"/>
              <a:t>284 protracted IDP families ( homebased – 154; EC-130)</a:t>
            </a:r>
          </a:p>
          <a:p>
            <a:pPr eaLnBrk="1" hangingPunct="1">
              <a:spcBef>
                <a:spcPct val="0"/>
              </a:spcBef>
            </a:pPr>
            <a:endParaRPr lang="en-PH" altLang="en-US"/>
          </a:p>
        </p:txBody>
      </p:sp>
      <p:sp>
        <p:nvSpPr>
          <p:cNvPr id="11268" name="Slide Number Placeholder 3">
            <a:extLst>
              <a:ext uri="{FF2B5EF4-FFF2-40B4-BE49-F238E27FC236}">
                <a16:creationId xmlns:a16="http://schemas.microsoft.com/office/drawing/2014/main" id="{32F4E0F1-8D05-440E-B2CB-27B5D5D4EA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B0CD39FD-4B76-441E-83D6-B93FD5B5FB24}" type="slidenum">
              <a:rPr lang="en-PH" altLang="en-US" sz="1200" smtClean="0">
                <a:latin typeface="Calibri" panose="020F0502020204030204" pitchFamily="34" charset="0"/>
              </a:rPr>
              <a:pPr/>
              <a:t>20</a:t>
            </a:fld>
            <a:endParaRPr lang="en-PH"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0389115-FAD2-48FB-B18E-5D92CA7518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2DD30C7A-7151-4793-964D-AE43003A7E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a:p>
        </p:txBody>
      </p:sp>
      <p:sp>
        <p:nvSpPr>
          <p:cNvPr id="13316" name="Slide Number Placeholder 3">
            <a:extLst>
              <a:ext uri="{FF2B5EF4-FFF2-40B4-BE49-F238E27FC236}">
                <a16:creationId xmlns:a16="http://schemas.microsoft.com/office/drawing/2014/main" id="{B74649DF-DA9D-4C3F-ABB9-249B6F9153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0EDC5356-FCD3-4070-AC87-38B4C3589869}" type="slidenum">
              <a:rPr lang="en-PH" altLang="en-US" sz="1200" smtClean="0">
                <a:latin typeface="Calibri" panose="020F0502020204030204" pitchFamily="34" charset="0"/>
              </a:rPr>
              <a:pPr/>
              <a:t>21</a:t>
            </a:fld>
            <a:endParaRPr lang="en-PH"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88AF6DD-0B54-444B-BAD2-DED517C102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8733F6F-67EF-4389-B577-2A23CCE525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Temporary shelter of the IDPs from Kankitap Buhanginan since 2018.</a:t>
            </a:r>
          </a:p>
          <a:p>
            <a:pPr eaLnBrk="1" hangingPunct="1">
              <a:spcBef>
                <a:spcPct val="0"/>
              </a:spcBef>
            </a:pPr>
            <a:r>
              <a:rPr lang="en-US" altLang="en-US"/>
              <a:t>Comfort room constructed last April 2019</a:t>
            </a:r>
            <a:endParaRPr lang="en-PH" altLang="en-US"/>
          </a:p>
          <a:p>
            <a:pPr eaLnBrk="1" hangingPunct="1">
              <a:spcBef>
                <a:spcPct val="0"/>
              </a:spcBef>
            </a:pPr>
            <a:endParaRPr lang="en-PH" altLang="en-US"/>
          </a:p>
        </p:txBody>
      </p:sp>
      <p:sp>
        <p:nvSpPr>
          <p:cNvPr id="15364" name="Slide Number Placeholder 3">
            <a:extLst>
              <a:ext uri="{FF2B5EF4-FFF2-40B4-BE49-F238E27FC236}">
                <a16:creationId xmlns:a16="http://schemas.microsoft.com/office/drawing/2014/main" id="{812881E1-CBD0-4B01-9F83-355D6D77D7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E9DC3E0E-68B1-45FC-B166-9CD75C1520C5}" type="slidenum">
              <a:rPr lang="en-PH" altLang="en-US" sz="1200" smtClean="0">
                <a:latin typeface="Calibri" panose="020F0502020204030204" pitchFamily="34" charset="0"/>
              </a:rPr>
              <a:pPr/>
              <a:t>22</a:t>
            </a:fld>
            <a:endParaRPr lang="en-PH"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FDCE556-0194-481C-8E53-D1A17E7A39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3399BF0-8F61-4553-9EBC-F30047E70E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Temporary shelter of the IDPs from Kankitap Buhanginan since 2018.</a:t>
            </a:r>
          </a:p>
          <a:p>
            <a:pPr eaLnBrk="1" hangingPunct="1">
              <a:spcBef>
                <a:spcPct val="0"/>
              </a:spcBef>
            </a:pPr>
            <a:r>
              <a:rPr lang="en-US" altLang="en-US"/>
              <a:t>September 27, 2019 – distribution of goods to 21 families in Bangkal and 90 individuals in Latih</a:t>
            </a:r>
          </a:p>
          <a:p>
            <a:pPr eaLnBrk="1" hangingPunct="1">
              <a:spcBef>
                <a:spcPct val="0"/>
              </a:spcBef>
            </a:pPr>
            <a:r>
              <a:rPr lang="en-US" altLang="en-US"/>
              <a:t>Barangay Bangkal is not safe to visit due to the presence of Abu Sayyaf</a:t>
            </a:r>
            <a:endParaRPr lang="en-PH" altLang="en-US"/>
          </a:p>
          <a:p>
            <a:pPr eaLnBrk="1" hangingPunct="1">
              <a:spcBef>
                <a:spcPct val="0"/>
              </a:spcBef>
            </a:pPr>
            <a:endParaRPr lang="en-PH" altLang="en-US"/>
          </a:p>
        </p:txBody>
      </p:sp>
      <p:sp>
        <p:nvSpPr>
          <p:cNvPr id="17412" name="Slide Number Placeholder 3">
            <a:extLst>
              <a:ext uri="{FF2B5EF4-FFF2-40B4-BE49-F238E27FC236}">
                <a16:creationId xmlns:a16="http://schemas.microsoft.com/office/drawing/2014/main" id="{78AA78B4-324B-4B83-B0AA-DDAB4216A9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25BE7558-0603-430F-BC27-131F171893DC}" type="slidenum">
              <a:rPr lang="en-PH" altLang="en-US" sz="1200" smtClean="0">
                <a:latin typeface="Calibri" panose="020F0502020204030204" pitchFamily="34" charset="0"/>
              </a:rPr>
              <a:pPr/>
              <a:t>23</a:t>
            </a:fld>
            <a:endParaRPr lang="en-PH"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82EB2C2-4216-40F4-89D5-E68B79A58F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ABD8C561-FC87-4BA6-9B5B-3B880C14A4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Temporary shelter of the IDPs from Kankitap Buhanginan since 2018.</a:t>
            </a:r>
          </a:p>
          <a:p>
            <a:pPr eaLnBrk="1" hangingPunct="1">
              <a:spcBef>
                <a:spcPct val="0"/>
              </a:spcBef>
            </a:pPr>
            <a:r>
              <a:rPr lang="en-US" altLang="en-US"/>
              <a:t>September 27, 2019 – distribution of goods to 21 families in Bangkal and 90 individuals in Latih</a:t>
            </a:r>
          </a:p>
          <a:p>
            <a:pPr eaLnBrk="1" hangingPunct="1">
              <a:spcBef>
                <a:spcPct val="0"/>
              </a:spcBef>
            </a:pPr>
            <a:r>
              <a:rPr lang="en-US" altLang="en-US"/>
              <a:t>Barangay Bangkal is not safe to visit due to the presence of Abu Sayyaf</a:t>
            </a:r>
            <a:endParaRPr lang="en-PH" altLang="en-US"/>
          </a:p>
          <a:p>
            <a:pPr eaLnBrk="1" hangingPunct="1">
              <a:spcBef>
                <a:spcPct val="0"/>
              </a:spcBef>
            </a:pPr>
            <a:endParaRPr lang="en-PH" altLang="en-US"/>
          </a:p>
        </p:txBody>
      </p:sp>
      <p:sp>
        <p:nvSpPr>
          <p:cNvPr id="19460" name="Slide Number Placeholder 3">
            <a:extLst>
              <a:ext uri="{FF2B5EF4-FFF2-40B4-BE49-F238E27FC236}">
                <a16:creationId xmlns:a16="http://schemas.microsoft.com/office/drawing/2014/main" id="{562A1BDD-8DFF-4D9D-8FC8-35895C8DB6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A8D7B193-E6C3-408A-8D2A-F4CC60710569}" type="slidenum">
              <a:rPr lang="en-PH" altLang="en-US" sz="1200" smtClean="0">
                <a:latin typeface="Calibri" panose="020F0502020204030204" pitchFamily="34" charset="0"/>
              </a:rPr>
              <a:pPr/>
              <a:t>24</a:t>
            </a:fld>
            <a:endParaRPr lang="en-PH"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8654B58-643B-4EF3-9BC3-9F97C8533B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99B6D6ED-81AF-4622-AB02-81DBD0FA00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Temporary shelter of the IDPs from Kankitap Buhanginan since 2018.</a:t>
            </a:r>
          </a:p>
          <a:p>
            <a:pPr eaLnBrk="1" hangingPunct="1">
              <a:spcBef>
                <a:spcPct val="0"/>
              </a:spcBef>
            </a:pPr>
            <a:r>
              <a:rPr lang="en-US" altLang="en-US"/>
              <a:t>September 27, 2019 – distribution of goods to 21 families in Bangkal and 90 individuals in Latih</a:t>
            </a:r>
          </a:p>
          <a:p>
            <a:pPr eaLnBrk="1" hangingPunct="1">
              <a:spcBef>
                <a:spcPct val="0"/>
              </a:spcBef>
            </a:pPr>
            <a:r>
              <a:rPr lang="en-US" altLang="en-US"/>
              <a:t>Barangay Bangkal is not safe to visit due to the presence of Abu Sayyaf</a:t>
            </a:r>
            <a:endParaRPr lang="en-PH" altLang="en-US"/>
          </a:p>
          <a:p>
            <a:pPr eaLnBrk="1" hangingPunct="1">
              <a:spcBef>
                <a:spcPct val="0"/>
              </a:spcBef>
            </a:pPr>
            <a:endParaRPr lang="en-PH" altLang="en-US"/>
          </a:p>
        </p:txBody>
      </p:sp>
      <p:sp>
        <p:nvSpPr>
          <p:cNvPr id="21508" name="Slide Number Placeholder 3">
            <a:extLst>
              <a:ext uri="{FF2B5EF4-FFF2-40B4-BE49-F238E27FC236}">
                <a16:creationId xmlns:a16="http://schemas.microsoft.com/office/drawing/2014/main" id="{EEB3472D-C159-435A-B79E-7A4B363A0C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E4AB282D-EB7D-4285-A75F-888353ED8494}" type="slidenum">
              <a:rPr lang="en-PH" altLang="en-US" sz="1200" smtClean="0">
                <a:latin typeface="Calibri" panose="020F0502020204030204" pitchFamily="34" charset="0"/>
              </a:rPr>
              <a:pPr/>
              <a:t>25</a:t>
            </a:fld>
            <a:endParaRPr lang="en-PH"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83F2D5A-30D1-45D8-83FF-00D1301A82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DA5B067-4308-4C9F-9CB3-120C21BB1D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Temporary shelter of the IDPs from Kankitap Buhanginan since 2018.</a:t>
            </a:r>
          </a:p>
          <a:p>
            <a:pPr eaLnBrk="1" hangingPunct="1">
              <a:spcBef>
                <a:spcPct val="0"/>
              </a:spcBef>
            </a:pPr>
            <a:r>
              <a:rPr lang="en-US" altLang="en-US"/>
              <a:t>September 27, 2019 – distribution of goods to 21 families in Bangkal and 90 individuals in Latih</a:t>
            </a:r>
          </a:p>
          <a:p>
            <a:pPr eaLnBrk="1" hangingPunct="1">
              <a:spcBef>
                <a:spcPct val="0"/>
              </a:spcBef>
            </a:pPr>
            <a:r>
              <a:rPr lang="en-US" altLang="en-US"/>
              <a:t>Barangay Bangkal is not safe to visit due to the presence of Abu Sayyaf</a:t>
            </a:r>
            <a:endParaRPr lang="en-PH" altLang="en-US"/>
          </a:p>
          <a:p>
            <a:pPr eaLnBrk="1" hangingPunct="1">
              <a:spcBef>
                <a:spcPct val="0"/>
              </a:spcBef>
            </a:pPr>
            <a:endParaRPr lang="en-PH" altLang="en-US"/>
          </a:p>
        </p:txBody>
      </p:sp>
      <p:sp>
        <p:nvSpPr>
          <p:cNvPr id="23556" name="Slide Number Placeholder 3">
            <a:extLst>
              <a:ext uri="{FF2B5EF4-FFF2-40B4-BE49-F238E27FC236}">
                <a16:creationId xmlns:a16="http://schemas.microsoft.com/office/drawing/2014/main" id="{50CB26F6-AEF6-45F6-9A34-9F1AF3A31D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D9388646-2CA8-4965-9C2D-C753C0BB4D5F}" type="slidenum">
              <a:rPr lang="en-PH" altLang="en-US" sz="1200" smtClean="0">
                <a:latin typeface="Calibri" panose="020F0502020204030204" pitchFamily="34" charset="0"/>
              </a:rPr>
              <a:pPr/>
              <a:t>26</a:t>
            </a:fld>
            <a:endParaRPr lang="en-PH"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3</a:t>
            </a:fld>
            <a:endParaRPr lang="en-GB"/>
          </a:p>
        </p:txBody>
      </p:sp>
    </p:spTree>
    <p:extLst>
      <p:ext uri="{BB962C8B-B14F-4D97-AF65-F5344CB8AC3E}">
        <p14:creationId xmlns:p14="http://schemas.microsoft.com/office/powerpoint/2010/main" val="403104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02921C0-83F3-4597-B0FC-B235B32CD9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1EE07D08-947E-45BA-BF07-823DD49EA3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a:t>In addition to the 450 families (protracted), from Sumisip, Maluso, Tabuan-Lasa and Ungkaya Pukan, there are new 120 families displaced from Al-Barka, Basilan.</a:t>
            </a:r>
            <a:endParaRPr lang="en-PH" altLang="en-US" b="1"/>
          </a:p>
          <a:p>
            <a:pPr marL="171450" indent="-171450" eaLnBrk="1" hangingPunct="1">
              <a:spcBef>
                <a:spcPct val="0"/>
              </a:spcBef>
              <a:buFontTx/>
              <a:buChar char="-"/>
            </a:pPr>
            <a:r>
              <a:rPr lang="en-PH" altLang="en-US" b="1"/>
              <a:t>Total </a:t>
            </a:r>
            <a:r>
              <a:rPr lang="en-PH" altLang="en-US"/>
              <a:t>number is 570 families.</a:t>
            </a:r>
            <a:endParaRPr lang="en-US" altLang="en-US"/>
          </a:p>
        </p:txBody>
      </p:sp>
      <p:sp>
        <p:nvSpPr>
          <p:cNvPr id="9220" name="Slide Number Placeholder 3">
            <a:extLst>
              <a:ext uri="{FF2B5EF4-FFF2-40B4-BE49-F238E27FC236}">
                <a16:creationId xmlns:a16="http://schemas.microsoft.com/office/drawing/2014/main" id="{2AC60A17-E462-49C5-B70B-58E1577997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4AA79ECD-6221-4D22-B2C5-00BF00746184}" type="slidenum">
              <a:rPr lang="en-PH" altLang="en-US" sz="1200">
                <a:latin typeface="Calibri" panose="020F0502020204030204" pitchFamily="34" charset="0"/>
              </a:rPr>
              <a:pPr/>
              <a:t>28</a:t>
            </a:fld>
            <a:endParaRPr lang="en-PH"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2277CCB-CC31-42D6-BE6F-205632A0EA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8EC3D3F-A488-4200-A804-1CB5639830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PH" altLang="en-US"/>
          </a:p>
        </p:txBody>
      </p:sp>
      <p:sp>
        <p:nvSpPr>
          <p:cNvPr id="11268" name="Slide Number Placeholder 3">
            <a:extLst>
              <a:ext uri="{FF2B5EF4-FFF2-40B4-BE49-F238E27FC236}">
                <a16:creationId xmlns:a16="http://schemas.microsoft.com/office/drawing/2014/main" id="{E4B6596C-AD5F-4EF6-B723-5512E6DBA6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78305561-E466-45FC-B66F-65CCD93B0C22}" type="slidenum">
              <a:rPr lang="en-PH" altLang="en-US" sz="1200">
                <a:latin typeface="Calibri" panose="020F0502020204030204" pitchFamily="34" charset="0"/>
              </a:rPr>
              <a:pPr/>
              <a:t>29</a:t>
            </a:fld>
            <a:endParaRPr lang="en-PH" altLang="en-US"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98EBD2A-00B2-4669-8079-5F3AB56674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358C5E46-2E5D-404B-A806-EA4FB1149D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Some families who can AFFORD, are buying which is 1.7 km away from their location. IDP in Lanawan, they buy water in Isabela City.</a:t>
            </a:r>
          </a:p>
          <a:p>
            <a:pPr eaLnBrk="1" hangingPunct="1">
              <a:spcBef>
                <a:spcPct val="0"/>
              </a:spcBef>
            </a:pPr>
            <a:endParaRPr lang="en-PH" altLang="en-US"/>
          </a:p>
        </p:txBody>
      </p:sp>
      <p:sp>
        <p:nvSpPr>
          <p:cNvPr id="13316" name="Slide Number Placeholder 3">
            <a:extLst>
              <a:ext uri="{FF2B5EF4-FFF2-40B4-BE49-F238E27FC236}">
                <a16:creationId xmlns:a16="http://schemas.microsoft.com/office/drawing/2014/main" id="{F1C7EE46-A982-49DD-A764-8E0E90E1B0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FCE8A65A-56D8-49C9-A2AD-571A9DBE404F}" type="slidenum">
              <a:rPr lang="en-PH" altLang="en-US" sz="1200">
                <a:latin typeface="Calibri" panose="020F0502020204030204" pitchFamily="34" charset="0"/>
              </a:rPr>
              <a:pPr/>
              <a:t>30</a:t>
            </a:fld>
            <a:endParaRPr lang="en-PH" altLang="en-US" sz="1200">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1EC182E-79FD-4C52-AF84-7B1A122A3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FA7987E2-DFF3-4D35-940C-157F6CEA0D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Some families who can AFFORD, are buying which is 1.7 km away from their location. IDP in Lanawan, they buy water in Isabela City.</a:t>
            </a:r>
          </a:p>
          <a:p>
            <a:pPr eaLnBrk="1" hangingPunct="1">
              <a:spcBef>
                <a:spcPct val="0"/>
              </a:spcBef>
            </a:pPr>
            <a:endParaRPr lang="en-PH" altLang="en-US"/>
          </a:p>
        </p:txBody>
      </p:sp>
      <p:sp>
        <p:nvSpPr>
          <p:cNvPr id="15364" name="Slide Number Placeholder 3">
            <a:extLst>
              <a:ext uri="{FF2B5EF4-FFF2-40B4-BE49-F238E27FC236}">
                <a16:creationId xmlns:a16="http://schemas.microsoft.com/office/drawing/2014/main" id="{2185A722-67EA-4F5C-95F9-017EA35122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65E482AC-4AEB-4A7D-BD71-90A0B7051BE8}" type="slidenum">
              <a:rPr lang="en-PH" altLang="en-US" sz="1200">
                <a:latin typeface="Calibri" panose="020F0502020204030204" pitchFamily="34" charset="0"/>
              </a:rPr>
              <a:pPr/>
              <a:t>31</a:t>
            </a:fld>
            <a:endParaRPr lang="en-PH"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1B6A057-C337-4C44-984C-F6050AB36B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7C26A69-14F1-479E-9B84-B86DA967FE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Some families who can AFFORD, are buying which is 1.7 km away from their location. IDP in Lanawan, they buy water in Isabela City.</a:t>
            </a:r>
          </a:p>
          <a:p>
            <a:pPr eaLnBrk="1" hangingPunct="1">
              <a:spcBef>
                <a:spcPct val="0"/>
              </a:spcBef>
            </a:pPr>
            <a:endParaRPr lang="en-PH" altLang="en-US"/>
          </a:p>
        </p:txBody>
      </p:sp>
      <p:sp>
        <p:nvSpPr>
          <p:cNvPr id="17412" name="Slide Number Placeholder 3">
            <a:extLst>
              <a:ext uri="{FF2B5EF4-FFF2-40B4-BE49-F238E27FC236}">
                <a16:creationId xmlns:a16="http://schemas.microsoft.com/office/drawing/2014/main" id="{1CA61F8F-709B-4842-ABAE-09D26AE98D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sz="2400">
                <a:solidFill>
                  <a:schemeClr val="tx1"/>
                </a:solidFill>
                <a:latin typeface="Arial" panose="020B0604020202020204" pitchFamily="34" charset="0"/>
              </a:defRPr>
            </a:lvl9pPr>
          </a:lstStyle>
          <a:p>
            <a:fld id="{D0BCA8AA-763D-4086-83B3-2CCBE6B5A8BC}" type="slidenum">
              <a:rPr lang="en-PH" altLang="en-US" sz="1200">
                <a:latin typeface="Calibri" panose="020F0502020204030204" pitchFamily="34" charset="0"/>
              </a:rPr>
              <a:pPr/>
              <a:t>32</a:t>
            </a:fld>
            <a:endParaRPr lang="en-PH" altLang="en-US" sz="120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34</a:t>
            </a:fld>
            <a:endParaRPr lang="en-GB"/>
          </a:p>
        </p:txBody>
      </p:sp>
    </p:spTree>
    <p:extLst>
      <p:ext uri="{BB962C8B-B14F-4D97-AF65-F5344CB8AC3E}">
        <p14:creationId xmlns:p14="http://schemas.microsoft.com/office/powerpoint/2010/main" val="1405666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35</a:t>
            </a:fld>
            <a:endParaRPr lang="en-GB"/>
          </a:p>
        </p:txBody>
      </p:sp>
    </p:spTree>
    <p:extLst>
      <p:ext uri="{BB962C8B-B14F-4D97-AF65-F5344CB8AC3E}">
        <p14:creationId xmlns:p14="http://schemas.microsoft.com/office/powerpoint/2010/main" val="3656518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36</a:t>
            </a:fld>
            <a:endParaRPr lang="en-GB"/>
          </a:p>
        </p:txBody>
      </p:sp>
    </p:spTree>
    <p:extLst>
      <p:ext uri="{BB962C8B-B14F-4D97-AF65-F5344CB8AC3E}">
        <p14:creationId xmlns:p14="http://schemas.microsoft.com/office/powerpoint/2010/main" val="283330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1EB8ED-654C-4E81-A4A3-803A2A472E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25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1EB8ED-654C-4E81-A4A3-803A2A472EE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3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4</a:t>
            </a:fld>
            <a:endParaRPr lang="en-GB"/>
          </a:p>
        </p:txBody>
      </p:sp>
    </p:spTree>
    <p:extLst>
      <p:ext uri="{BB962C8B-B14F-4D97-AF65-F5344CB8AC3E}">
        <p14:creationId xmlns:p14="http://schemas.microsoft.com/office/powerpoint/2010/main" val="3745231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41</a:t>
            </a:fld>
            <a:endParaRPr lang="en-GB"/>
          </a:p>
        </p:txBody>
      </p:sp>
    </p:spTree>
    <p:extLst>
      <p:ext uri="{BB962C8B-B14F-4D97-AF65-F5344CB8AC3E}">
        <p14:creationId xmlns:p14="http://schemas.microsoft.com/office/powerpoint/2010/main" val="3330092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42</a:t>
            </a:fld>
            <a:endParaRPr lang="en-GB"/>
          </a:p>
        </p:txBody>
      </p:sp>
    </p:spTree>
    <p:extLst>
      <p:ext uri="{BB962C8B-B14F-4D97-AF65-F5344CB8AC3E}">
        <p14:creationId xmlns:p14="http://schemas.microsoft.com/office/powerpoint/2010/main" val="3017062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Region 9</a:t>
            </a:r>
          </a:p>
          <a:p>
            <a:r>
              <a:rPr lang="en-US" dirty="0"/>
              <a:t>19% Region 10</a:t>
            </a:r>
          </a:p>
          <a:p>
            <a:r>
              <a:rPr lang="en-US" dirty="0"/>
              <a:t>44% Region 11</a:t>
            </a:r>
          </a:p>
          <a:p>
            <a:r>
              <a:rPr lang="en-US" dirty="0"/>
              <a:t>34% Region 12</a:t>
            </a:r>
          </a:p>
          <a:p>
            <a:r>
              <a:rPr lang="en-US" dirty="0"/>
              <a:t>0.004% CARAGA</a:t>
            </a:r>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43</a:t>
            </a:fld>
            <a:endParaRPr lang="en-GB" dirty="0"/>
          </a:p>
        </p:txBody>
      </p:sp>
    </p:spTree>
    <p:extLst>
      <p:ext uri="{BB962C8B-B14F-4D97-AF65-F5344CB8AC3E}">
        <p14:creationId xmlns:p14="http://schemas.microsoft.com/office/powerpoint/2010/main" val="2209578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Natural disaster such as earthquake and flood causes</a:t>
            </a:r>
            <a:endParaRPr lang="en-US" b="1" u="sng" dirty="0"/>
          </a:p>
          <a:p>
            <a:endParaRPr lang="en-US" b="1" u="sng" dirty="0"/>
          </a:p>
          <a:p>
            <a:endParaRPr lang="en-US" b="1" u="sng" dirty="0"/>
          </a:p>
          <a:p>
            <a:endParaRPr lang="en-US" b="1" u="sng" dirty="0"/>
          </a:p>
          <a:p>
            <a:r>
              <a:rPr lang="en-US" b="1" u="sng" dirty="0"/>
              <a:t>ARMED CONFLICT </a:t>
            </a:r>
            <a:r>
              <a:rPr lang="en-US" dirty="0"/>
              <a:t>- Mindanao has more than 20 armed groups and LTG that are not part of the peace agreement. Every 30 minutes, one person is displaced in Mindanao. </a:t>
            </a:r>
          </a:p>
          <a:p>
            <a:pPr marL="171450" indent="-171450">
              <a:buFont typeface="Arial" panose="020B0604020202020204" pitchFamily="34" charset="0"/>
              <a:buChar char="•"/>
            </a:pPr>
            <a:r>
              <a:rPr lang="en-US" dirty="0"/>
              <a:t>Armed conflict continues to be the main driver of forced displacement in Mindanao.</a:t>
            </a:r>
          </a:p>
          <a:p>
            <a:pPr marL="171450" indent="-171450">
              <a:buFont typeface="Arial" panose="020B0604020202020204" pitchFamily="34" charset="0"/>
              <a:buChar char="•"/>
            </a:pPr>
            <a:r>
              <a:rPr lang="en-US" dirty="0"/>
              <a:t>Despite the ratification of the Bangsamoro Organic Law and establishment of the BARMM which are expected to bring positive developments, a number of other non-State armed groups are not part of the peace process and that espouse more extremist ideologies will still continue to engage in active hostilities with the Government forces. </a:t>
            </a:r>
          </a:p>
          <a:p>
            <a:pPr marL="171450" indent="-171450">
              <a:buFont typeface="Arial" panose="020B0604020202020204" pitchFamily="34" charset="0"/>
              <a:buChar char="•"/>
            </a:pPr>
            <a:r>
              <a:rPr lang="en-US" dirty="0"/>
              <a:t>Even within the BARMM areas, recurring displacement continues to affect vulnerable communities, such as the “SPMS Box” areas of Maguindanao province at the </a:t>
            </a:r>
            <a:r>
              <a:rPr lang="en-US" dirty="0" err="1"/>
              <a:t>centre</a:t>
            </a:r>
            <a:r>
              <a:rPr lang="en-US" dirty="0"/>
              <a:t> of the conflict between the Armed Forces of the Philippines and the Bangsamoro Islamic Freedom Fighters (BIFF).  </a:t>
            </a:r>
          </a:p>
          <a:p>
            <a:pPr marL="171450" indent="-171450">
              <a:buFont typeface="Arial" panose="020B0604020202020204" pitchFamily="34" charset="0"/>
              <a:buChar char="•"/>
            </a:pPr>
            <a:r>
              <a:rPr lang="en-US" dirty="0"/>
              <a:t>In other parts of Mindanao, displacements have also been reported for which no durable solutions have been identified. From January to December 2019, a total of 19 incidents of armed conflict between the AFP and New People’s Army (NPA), resulting in the displacement of over 11,309 civilians, have been monitored in Eastern Mindanao</a:t>
            </a:r>
          </a:p>
          <a:p>
            <a:endParaRPr lang="en-US" dirty="0"/>
          </a:p>
          <a:p>
            <a:r>
              <a:rPr lang="en-PH" b="1" u="sng" dirty="0"/>
              <a:t>NATURAL DISASTERS </a:t>
            </a:r>
            <a:r>
              <a:rPr lang="en-PH" dirty="0"/>
              <a:t>- </a:t>
            </a:r>
            <a:r>
              <a:rPr lang="en-US" dirty="0"/>
              <a:t>Philippines is 3rd Most Disaster-Prone Country According to Latest World Risk Index in 2019.</a:t>
            </a:r>
          </a:p>
          <a:p>
            <a:pPr marL="171450" indent="-171450">
              <a:buFont typeface="Arial" panose="020B0604020202020204" pitchFamily="34" charset="0"/>
              <a:buChar char="•"/>
            </a:pPr>
            <a:r>
              <a:rPr lang="en-US" dirty="0"/>
              <a:t>Forced displacement in Philippines is caused by natural disasters and armed conflict combined. The Philippines’ location along the Pacific “typhoon belt” and “ring of fire” makes it particularly prone to typhoons, floods and earthquakes, which displace thousands of people across the country each year (In November &amp; December 2019, earthquakes in Mindanao have displaced more than 300,000 persons).</a:t>
            </a:r>
          </a:p>
          <a:p>
            <a:pPr marL="0" indent="0">
              <a:buFont typeface="Arial" panose="020B0604020202020204" pitchFamily="34" charset="0"/>
              <a:buNone/>
            </a:pPr>
            <a:endParaRPr lang="en-US" dirty="0"/>
          </a:p>
          <a:p>
            <a:r>
              <a:rPr lang="en-PH" b="1" u="sng" dirty="0"/>
              <a:t>CRIME AND VIOLENCE &amp; CLAN FEUD (RIDO) </a:t>
            </a:r>
            <a:r>
              <a:rPr lang="en-PH" dirty="0"/>
              <a:t>- </a:t>
            </a:r>
            <a:r>
              <a:rPr lang="en-US" dirty="0"/>
              <a:t>Apart from armed conflict, Mindanao has a high rate of violence, </a:t>
            </a:r>
            <a:r>
              <a:rPr lang="en-US" dirty="0" err="1"/>
              <a:t>rido</a:t>
            </a:r>
            <a:r>
              <a:rPr lang="en-US" dirty="0"/>
              <a:t> and criminality which also causes displacement. </a:t>
            </a:r>
          </a:p>
          <a:p>
            <a:pPr marL="171450" indent="-171450">
              <a:buFont typeface="Arial" panose="020B0604020202020204" pitchFamily="34" charset="0"/>
              <a:buChar char="•"/>
            </a:pPr>
            <a:r>
              <a:rPr lang="en-US" dirty="0"/>
              <a:t>The phenomenon of “</a:t>
            </a:r>
            <a:r>
              <a:rPr lang="en-US" dirty="0" err="1"/>
              <a:t>rido</a:t>
            </a:r>
            <a:r>
              <a:rPr lang="en-US" dirty="0"/>
              <a:t>”, clan or family feuds leading to sporadic eruptions of violence, is a particular feature affecting/displacing whole communities and villages.  Such a situation perpetuates a climate of lawlessness, impunity, a gun culture and fiefdoms run by powerful family networks. The affected populations, especially the Bangsamoro and the many indigenous groups, are suffering from deep-seated trauma and serious disruptions of their social fabric. </a:t>
            </a:r>
          </a:p>
          <a:p>
            <a:pPr marL="171450" indent="-171450">
              <a:buFont typeface="Arial" panose="020B0604020202020204" pitchFamily="34" charset="0"/>
              <a:buChar char="•"/>
            </a:pPr>
            <a:endParaRPr lang="en-US" dirty="0"/>
          </a:p>
          <a:p>
            <a:endParaRPr lang="en-PH" dirty="0"/>
          </a:p>
        </p:txBody>
      </p:sp>
      <p:sp>
        <p:nvSpPr>
          <p:cNvPr id="4" name="Slide Number Placeholder 3"/>
          <p:cNvSpPr>
            <a:spLocks noGrp="1"/>
          </p:cNvSpPr>
          <p:nvPr>
            <p:ph type="sldNum" sz="quarter" idx="5"/>
          </p:nvPr>
        </p:nvSpPr>
        <p:spPr/>
        <p:txBody>
          <a:bodyPr/>
          <a:lstStyle/>
          <a:p>
            <a:fld id="{BE999C99-396B-4E34-8CD9-AA25FBCE373D}" type="slidenum">
              <a:rPr lang="en-PH" smtClean="0"/>
              <a:t>44</a:t>
            </a:fld>
            <a:endParaRPr lang="en-PH"/>
          </a:p>
        </p:txBody>
      </p:sp>
    </p:spTree>
    <p:extLst>
      <p:ext uri="{BB962C8B-B14F-4D97-AF65-F5344CB8AC3E}">
        <p14:creationId xmlns:p14="http://schemas.microsoft.com/office/powerpoint/2010/main" val="3560232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Based EC: </a:t>
            </a:r>
            <a:r>
              <a:rPr lang="en-US" dirty="0" err="1"/>
              <a:t>Iliga</a:t>
            </a:r>
            <a:r>
              <a:rPr lang="en-US" dirty="0"/>
              <a:t>, </a:t>
            </a:r>
            <a:r>
              <a:rPr lang="en-US" dirty="0" err="1"/>
              <a:t>Pantar</a:t>
            </a:r>
            <a:r>
              <a:rPr lang="en-US" dirty="0"/>
              <a:t>, </a:t>
            </a:r>
            <a:r>
              <a:rPr lang="en-US" dirty="0" err="1"/>
              <a:t>Baloi</a:t>
            </a:r>
            <a:r>
              <a:rPr lang="en-US" dirty="0"/>
              <a:t>. </a:t>
            </a:r>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DF73F-0880-4153-8D7D-4AC8957B3194}"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796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C320B-4D4E-492D-BBFB-84D0964DBC3F}" type="slidenum">
              <a:rPr kumimoji="0" lang="en-P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P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246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47</a:t>
            </a:fld>
            <a:endParaRPr lang="en-GB"/>
          </a:p>
        </p:txBody>
      </p:sp>
    </p:spTree>
    <p:extLst>
      <p:ext uri="{BB962C8B-B14F-4D97-AF65-F5344CB8AC3E}">
        <p14:creationId xmlns:p14="http://schemas.microsoft.com/office/powerpoint/2010/main" val="25185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5</a:t>
            </a:fld>
            <a:endParaRPr lang="en-GB"/>
          </a:p>
        </p:txBody>
      </p:sp>
    </p:spTree>
    <p:extLst>
      <p:ext uri="{BB962C8B-B14F-4D97-AF65-F5344CB8AC3E}">
        <p14:creationId xmlns:p14="http://schemas.microsoft.com/office/powerpoint/2010/main" val="58711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B2B1D153-21EC-44F3-AAFA-BCB85B284172}" type="slidenum">
              <a:rPr lang="en-PH" smtClean="0"/>
              <a:t>6</a:t>
            </a:fld>
            <a:endParaRPr lang="en-PH"/>
          </a:p>
        </p:txBody>
      </p:sp>
    </p:spTree>
    <p:extLst>
      <p:ext uri="{BB962C8B-B14F-4D97-AF65-F5344CB8AC3E}">
        <p14:creationId xmlns:p14="http://schemas.microsoft.com/office/powerpoint/2010/main" val="375854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AAAB964A-9751-4BA8-9943-00ABADC34F60}" type="slidenum">
              <a:rPr lang="en-PH" smtClean="0"/>
              <a:t>7</a:t>
            </a:fld>
            <a:endParaRPr lang="en-PH"/>
          </a:p>
        </p:txBody>
      </p:sp>
    </p:spTree>
    <p:extLst>
      <p:ext uri="{BB962C8B-B14F-4D97-AF65-F5344CB8AC3E}">
        <p14:creationId xmlns:p14="http://schemas.microsoft.com/office/powerpoint/2010/main" val="3892180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PH" dirty="0"/>
              <a:t>Of the 24 incidences, 19 have occurred in Maguindanao due to armed conflict and </a:t>
            </a:r>
            <a:r>
              <a:rPr lang="en-PH" dirty="0" err="1"/>
              <a:t>rido</a:t>
            </a:r>
            <a:endParaRPr lang="en-PH" dirty="0"/>
          </a:p>
        </p:txBody>
      </p:sp>
      <p:sp>
        <p:nvSpPr>
          <p:cNvPr id="4" name="Slide Number Placeholder 3"/>
          <p:cNvSpPr>
            <a:spLocks noGrp="1"/>
          </p:cNvSpPr>
          <p:nvPr>
            <p:ph type="sldNum" sz="quarter" idx="5"/>
          </p:nvPr>
        </p:nvSpPr>
        <p:spPr/>
        <p:txBody>
          <a:bodyPr/>
          <a:lstStyle/>
          <a:p>
            <a:fld id="{AAAB964A-9751-4BA8-9943-00ABADC34F60}" type="slidenum">
              <a:rPr lang="en-PH" smtClean="0"/>
              <a:t>8</a:t>
            </a:fld>
            <a:endParaRPr lang="en-PH"/>
          </a:p>
        </p:txBody>
      </p:sp>
    </p:spTree>
    <p:extLst>
      <p:ext uri="{BB962C8B-B14F-4D97-AF65-F5344CB8AC3E}">
        <p14:creationId xmlns:p14="http://schemas.microsoft.com/office/powerpoint/2010/main" val="1166880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PH" dirty="0"/>
          </a:p>
        </p:txBody>
      </p:sp>
      <p:sp>
        <p:nvSpPr>
          <p:cNvPr id="4" name="Slide Number Placeholder 3"/>
          <p:cNvSpPr>
            <a:spLocks noGrp="1"/>
          </p:cNvSpPr>
          <p:nvPr>
            <p:ph type="sldNum" sz="quarter" idx="5"/>
          </p:nvPr>
        </p:nvSpPr>
        <p:spPr/>
        <p:txBody>
          <a:bodyPr/>
          <a:lstStyle/>
          <a:p>
            <a:fld id="{AAAB964A-9751-4BA8-9943-00ABADC34F60}" type="slidenum">
              <a:rPr lang="en-PH" smtClean="0"/>
              <a:t>9</a:t>
            </a:fld>
            <a:endParaRPr lang="en-PH"/>
          </a:p>
        </p:txBody>
      </p:sp>
    </p:spTree>
    <p:extLst>
      <p:ext uri="{BB962C8B-B14F-4D97-AF65-F5344CB8AC3E}">
        <p14:creationId xmlns:p14="http://schemas.microsoft.com/office/powerpoint/2010/main" val="183002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531EB8ED-654C-4E81-A4A3-803A2A472EEE}" type="slidenum">
              <a:rPr lang="en-GB" smtClean="0"/>
              <a:t>11</a:t>
            </a:fld>
            <a:endParaRPr lang="en-GB"/>
          </a:p>
        </p:txBody>
      </p:sp>
    </p:spTree>
    <p:extLst>
      <p:ext uri="{BB962C8B-B14F-4D97-AF65-F5344CB8AC3E}">
        <p14:creationId xmlns:p14="http://schemas.microsoft.com/office/powerpoint/2010/main" val="4165295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01A5-A756-4F36-AF87-CD946277FC8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PH"/>
          </a:p>
        </p:txBody>
      </p:sp>
      <p:sp>
        <p:nvSpPr>
          <p:cNvPr id="3" name="Subtitle 2">
            <a:extLst>
              <a:ext uri="{FF2B5EF4-FFF2-40B4-BE49-F238E27FC236}">
                <a16:creationId xmlns:a16="http://schemas.microsoft.com/office/drawing/2014/main" id="{6BBEA9AF-9FD8-419A-AD1F-3B350599EF9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FF87899A-C0C8-490D-9685-CD5EEB86FD6E}"/>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5" name="Footer Placeholder 4">
            <a:extLst>
              <a:ext uri="{FF2B5EF4-FFF2-40B4-BE49-F238E27FC236}">
                <a16:creationId xmlns:a16="http://schemas.microsoft.com/office/drawing/2014/main" id="{7CC8C256-B6FC-441B-A010-30DBBFE8BF7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C19ED6E6-1508-4BD0-BAA3-968C4CB4EFA6}"/>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292563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F353-1FF4-4BBB-ABA4-CA41E983510D}"/>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EC14D6AB-F209-451F-BA39-53331CBA10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B988CF8-59C6-4077-94F0-008B5083588F}"/>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5" name="Footer Placeholder 4">
            <a:extLst>
              <a:ext uri="{FF2B5EF4-FFF2-40B4-BE49-F238E27FC236}">
                <a16:creationId xmlns:a16="http://schemas.microsoft.com/office/drawing/2014/main" id="{F9FAB54A-BAFE-4E32-9C30-99F934A3C574}"/>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2432662A-65CA-4A86-947C-EFC4AD8D3512}"/>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30913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6D969-239F-4AAD-A0D2-E74A15DD8C6B}"/>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CCD834FD-0D74-4B8F-967C-6267948E08F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32CCB575-044D-4743-8C36-21CA78DEDD60}"/>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5" name="Footer Placeholder 4">
            <a:extLst>
              <a:ext uri="{FF2B5EF4-FFF2-40B4-BE49-F238E27FC236}">
                <a16:creationId xmlns:a16="http://schemas.microsoft.com/office/drawing/2014/main" id="{BB08A1AE-9847-415A-B098-F3137B471732}"/>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D21A39A0-EF3C-4F68-B89E-89239312A45D}"/>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230809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53B63-B5DF-4AF0-A510-2EF44759A6F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PH"/>
          </a:p>
        </p:txBody>
      </p:sp>
      <p:sp>
        <p:nvSpPr>
          <p:cNvPr id="3" name="Subtitle 2">
            <a:extLst>
              <a:ext uri="{FF2B5EF4-FFF2-40B4-BE49-F238E27FC236}">
                <a16:creationId xmlns:a16="http://schemas.microsoft.com/office/drawing/2014/main" id="{24947E7B-E457-4DC8-9CF3-DBCD23A520B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3067BE68-4A5E-432D-9EA5-60982638A18E}"/>
              </a:ext>
            </a:extLst>
          </p:cNvPr>
          <p:cNvSpPr>
            <a:spLocks noGrp="1"/>
          </p:cNvSpPr>
          <p:nvPr>
            <p:ph type="dt" sz="half" idx="10"/>
          </p:nvPr>
        </p:nvSpPr>
        <p:spPr/>
        <p:txBody>
          <a:bodyPr/>
          <a:lstStyle/>
          <a:p>
            <a:fld id="{87DE6118-2437-4B30-8E3C-4D2BE6020583}" type="datetimeFigureOut">
              <a:rPr lang="en-US" smtClean="0"/>
              <a:pPr/>
              <a:t>6/22/2020</a:t>
            </a:fld>
            <a:endParaRPr lang="en-US" dirty="0"/>
          </a:p>
        </p:txBody>
      </p:sp>
      <p:sp>
        <p:nvSpPr>
          <p:cNvPr id="5" name="Footer Placeholder 4">
            <a:extLst>
              <a:ext uri="{FF2B5EF4-FFF2-40B4-BE49-F238E27FC236}">
                <a16:creationId xmlns:a16="http://schemas.microsoft.com/office/drawing/2014/main" id="{B8709062-FBD5-453E-84A9-91DFF7412B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0417DE-04CC-40A5-9F77-F12E7904616C}"/>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4425564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405-5992-4208-A455-A65AB3E51316}"/>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0499EE6C-DCFC-41EC-8027-8CAACFE7E8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AC2407AE-9695-4418-8A99-29ADB538A375}"/>
              </a:ext>
            </a:extLst>
          </p:cNvPr>
          <p:cNvSpPr>
            <a:spLocks noGrp="1"/>
          </p:cNvSpPr>
          <p:nvPr>
            <p:ph type="dt" sz="half" idx="10"/>
          </p:nvPr>
        </p:nvSpPr>
        <p:spPr/>
        <p:txBody>
          <a:bodyPr/>
          <a:lstStyle/>
          <a:p>
            <a:fld id="{87DE6118-2437-4B30-8E3C-4D2BE6020583}" type="datetimeFigureOut">
              <a:rPr lang="en-US" smtClean="0"/>
              <a:t>6/22/2020</a:t>
            </a:fld>
            <a:endParaRPr lang="en-US" dirty="0"/>
          </a:p>
        </p:txBody>
      </p:sp>
      <p:sp>
        <p:nvSpPr>
          <p:cNvPr id="5" name="Footer Placeholder 4">
            <a:extLst>
              <a:ext uri="{FF2B5EF4-FFF2-40B4-BE49-F238E27FC236}">
                <a16:creationId xmlns:a16="http://schemas.microsoft.com/office/drawing/2014/main" id="{BD9F6A7A-3F6F-4D23-95FF-233E40AD65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0F5013-6117-42D9-B43E-6CFE5766E3F6}"/>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26332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DB9D-D3B3-4114-95CA-ABC4C4FF6BD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043297B0-8C5C-4B26-8A53-CEF8FA9B608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DBD95-EC45-4F2C-A108-ABED6EF5E59F}"/>
              </a:ext>
            </a:extLst>
          </p:cNvPr>
          <p:cNvSpPr>
            <a:spLocks noGrp="1"/>
          </p:cNvSpPr>
          <p:nvPr>
            <p:ph type="dt" sz="half" idx="10"/>
          </p:nvPr>
        </p:nvSpPr>
        <p:spPr/>
        <p:txBody>
          <a:bodyPr/>
          <a:lstStyle/>
          <a:p>
            <a:fld id="{87DE6118-2437-4B30-8E3C-4D2BE6020583}" type="datetimeFigureOut">
              <a:rPr lang="en-US" smtClean="0"/>
              <a:pPr/>
              <a:t>6/22/2020</a:t>
            </a:fld>
            <a:endParaRPr lang="en-US" dirty="0"/>
          </a:p>
        </p:txBody>
      </p:sp>
      <p:sp>
        <p:nvSpPr>
          <p:cNvPr id="5" name="Footer Placeholder 4">
            <a:extLst>
              <a:ext uri="{FF2B5EF4-FFF2-40B4-BE49-F238E27FC236}">
                <a16:creationId xmlns:a16="http://schemas.microsoft.com/office/drawing/2014/main" id="{B6CB20E5-5440-4EE3-97F0-3D95B9EC4E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EE9B90-0D7D-43B8-83F8-B50AAF9B49F9}"/>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16852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DF53-A537-4CE9-B290-4AFF20CA1BA0}"/>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5DA80615-A066-4FDA-B673-C5917689FA9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CB6556AA-CB5A-4599-9BCC-2537113F2E8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C5F42F35-D15A-4D8E-923C-700975F30E56}"/>
              </a:ext>
            </a:extLst>
          </p:cNvPr>
          <p:cNvSpPr>
            <a:spLocks noGrp="1"/>
          </p:cNvSpPr>
          <p:nvPr>
            <p:ph type="dt" sz="half" idx="10"/>
          </p:nvPr>
        </p:nvSpPr>
        <p:spPr/>
        <p:txBody>
          <a:bodyPr/>
          <a:lstStyle/>
          <a:p>
            <a:fld id="{87DE6118-2437-4B30-8E3C-4D2BE6020583}" type="datetimeFigureOut">
              <a:rPr lang="en-US" smtClean="0"/>
              <a:t>6/22/2020</a:t>
            </a:fld>
            <a:endParaRPr lang="en-US" dirty="0"/>
          </a:p>
        </p:txBody>
      </p:sp>
      <p:sp>
        <p:nvSpPr>
          <p:cNvPr id="6" name="Footer Placeholder 5">
            <a:extLst>
              <a:ext uri="{FF2B5EF4-FFF2-40B4-BE49-F238E27FC236}">
                <a16:creationId xmlns:a16="http://schemas.microsoft.com/office/drawing/2014/main" id="{D36E9730-113C-4ACE-991B-A3B486C03A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A06130-E311-41E6-848D-1EC0B2A433AE}"/>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6395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E040-E5E4-429C-8CBB-EC6A3DB82535}"/>
              </a:ext>
            </a:extLst>
          </p:cNvPr>
          <p:cNvSpPr>
            <a:spLocks noGrp="1"/>
          </p:cNvSpPr>
          <p:nvPr>
            <p:ph type="title"/>
          </p:nvPr>
        </p:nvSpPr>
        <p:spPr>
          <a:xfrm>
            <a:off x="629841" y="273844"/>
            <a:ext cx="7886700" cy="994172"/>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0D28437A-94A6-4CA8-B7BF-6178B73DE01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95075CA-3278-4DB9-AA35-3575AF63206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825EAC31-6B4A-4430-A658-1BB46AD8052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C26BA96-08AC-402E-AE35-E1782C9C1FF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BC8BC436-89B5-4278-9AD4-EE54B2CF7EE6}"/>
              </a:ext>
            </a:extLst>
          </p:cNvPr>
          <p:cNvSpPr>
            <a:spLocks noGrp="1"/>
          </p:cNvSpPr>
          <p:nvPr>
            <p:ph type="dt" sz="half" idx="10"/>
          </p:nvPr>
        </p:nvSpPr>
        <p:spPr/>
        <p:txBody>
          <a:bodyPr/>
          <a:lstStyle/>
          <a:p>
            <a:fld id="{87DE6118-2437-4B30-8E3C-4D2BE6020583}" type="datetimeFigureOut">
              <a:rPr lang="en-US" smtClean="0"/>
              <a:t>6/22/2020</a:t>
            </a:fld>
            <a:endParaRPr lang="en-US" dirty="0"/>
          </a:p>
        </p:txBody>
      </p:sp>
      <p:sp>
        <p:nvSpPr>
          <p:cNvPr id="8" name="Footer Placeholder 7">
            <a:extLst>
              <a:ext uri="{FF2B5EF4-FFF2-40B4-BE49-F238E27FC236}">
                <a16:creationId xmlns:a16="http://schemas.microsoft.com/office/drawing/2014/main" id="{2B20A51C-CE59-4BD9-8B03-D9BC0763480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974B337-F2D0-47F2-A16B-75236F251618}"/>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86700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BE781-BDF0-44A7-8396-6A02433053DB}"/>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CC5EFAD9-98BD-4182-944E-08CBB4C8E78A}"/>
              </a:ext>
            </a:extLst>
          </p:cNvPr>
          <p:cNvSpPr>
            <a:spLocks noGrp="1"/>
          </p:cNvSpPr>
          <p:nvPr>
            <p:ph type="dt" sz="half" idx="10"/>
          </p:nvPr>
        </p:nvSpPr>
        <p:spPr/>
        <p:txBody>
          <a:bodyPr/>
          <a:lstStyle/>
          <a:p>
            <a:fld id="{87DE6118-2437-4B30-8E3C-4D2BE6020583}" type="datetimeFigureOut">
              <a:rPr lang="en-US" smtClean="0"/>
              <a:t>6/22/2020</a:t>
            </a:fld>
            <a:endParaRPr lang="en-US" dirty="0"/>
          </a:p>
        </p:txBody>
      </p:sp>
      <p:sp>
        <p:nvSpPr>
          <p:cNvPr id="4" name="Footer Placeholder 3">
            <a:extLst>
              <a:ext uri="{FF2B5EF4-FFF2-40B4-BE49-F238E27FC236}">
                <a16:creationId xmlns:a16="http://schemas.microsoft.com/office/drawing/2014/main" id="{CA95BCFD-EF35-41AC-B247-DDB7CCFF79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6DCBB5-BD68-457B-865A-999A13D43483}"/>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010222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2F3644-571C-4231-B0D5-76D17E228290}"/>
              </a:ext>
            </a:extLst>
          </p:cNvPr>
          <p:cNvSpPr>
            <a:spLocks noGrp="1"/>
          </p:cNvSpPr>
          <p:nvPr>
            <p:ph type="dt" sz="half" idx="10"/>
          </p:nvPr>
        </p:nvSpPr>
        <p:spPr/>
        <p:txBody>
          <a:bodyPr/>
          <a:lstStyle/>
          <a:p>
            <a:fld id="{87DE6118-2437-4B30-8E3C-4D2BE6020583}" type="datetimeFigureOut">
              <a:rPr lang="en-US" smtClean="0"/>
              <a:t>6/22/2020</a:t>
            </a:fld>
            <a:endParaRPr lang="en-US" dirty="0"/>
          </a:p>
        </p:txBody>
      </p:sp>
      <p:sp>
        <p:nvSpPr>
          <p:cNvPr id="3" name="Footer Placeholder 2">
            <a:extLst>
              <a:ext uri="{FF2B5EF4-FFF2-40B4-BE49-F238E27FC236}">
                <a16:creationId xmlns:a16="http://schemas.microsoft.com/office/drawing/2014/main" id="{3E1312BC-E0D7-4124-9E7F-3FACDAD018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7189151-160F-4DF6-93B4-7CE90C361381}"/>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43039989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80C5-7188-4A9D-91B0-6BB97ADEE97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63C42DB6-08DB-4520-8878-6B2B643383F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C7FB84AA-A46C-4268-998A-CC6FFF6FCA3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2BBE03C-33FA-4087-BC1F-C9A643BF6519}"/>
              </a:ext>
            </a:extLst>
          </p:cNvPr>
          <p:cNvSpPr>
            <a:spLocks noGrp="1"/>
          </p:cNvSpPr>
          <p:nvPr>
            <p:ph type="dt" sz="half" idx="10"/>
          </p:nvPr>
        </p:nvSpPr>
        <p:spPr/>
        <p:txBody>
          <a:bodyPr/>
          <a:lstStyle/>
          <a:p>
            <a:fld id="{87DE6118-2437-4B30-8E3C-4D2BE6020583}" type="datetimeFigureOut">
              <a:rPr lang="en-US" smtClean="0"/>
              <a:pPr/>
              <a:t>6/22/2020</a:t>
            </a:fld>
            <a:endParaRPr lang="en-US" dirty="0"/>
          </a:p>
        </p:txBody>
      </p:sp>
      <p:sp>
        <p:nvSpPr>
          <p:cNvPr id="6" name="Footer Placeholder 5">
            <a:extLst>
              <a:ext uri="{FF2B5EF4-FFF2-40B4-BE49-F238E27FC236}">
                <a16:creationId xmlns:a16="http://schemas.microsoft.com/office/drawing/2014/main" id="{75785C84-A3D5-4648-A813-E88072B72C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3C2F9BF-EE6B-476B-A6F8-3E0DA258F700}"/>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337163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C480-4E9C-43F6-BF43-519EE8252FB6}"/>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879400D3-9273-4664-972F-0ACDB69DE6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2B16ADB-BD85-45BE-83FE-21227A6425A9}"/>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5" name="Footer Placeholder 4">
            <a:extLst>
              <a:ext uri="{FF2B5EF4-FFF2-40B4-BE49-F238E27FC236}">
                <a16:creationId xmlns:a16="http://schemas.microsoft.com/office/drawing/2014/main" id="{26EFD678-3966-4B6E-887D-0C066EC2199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47134D4-ACCD-41BC-87A6-28B1171FC668}"/>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3677035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E30B-54B7-4326-BF53-A8EE5D9B129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E97E721A-D3DF-4384-805C-472F50685E2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H"/>
          </a:p>
        </p:txBody>
      </p:sp>
      <p:sp>
        <p:nvSpPr>
          <p:cNvPr id="4" name="Text Placeholder 3">
            <a:extLst>
              <a:ext uri="{FF2B5EF4-FFF2-40B4-BE49-F238E27FC236}">
                <a16:creationId xmlns:a16="http://schemas.microsoft.com/office/drawing/2014/main" id="{6652398F-4E70-4910-B727-A5D46656D28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17C27A-EFA5-4F12-A498-2565975B62B8}"/>
              </a:ext>
            </a:extLst>
          </p:cNvPr>
          <p:cNvSpPr>
            <a:spLocks noGrp="1"/>
          </p:cNvSpPr>
          <p:nvPr>
            <p:ph type="dt" sz="half" idx="10"/>
          </p:nvPr>
        </p:nvSpPr>
        <p:spPr/>
        <p:txBody>
          <a:bodyPr/>
          <a:lstStyle/>
          <a:p>
            <a:fld id="{87DE6118-2437-4B30-8E3C-4D2BE6020583}" type="datetimeFigureOut">
              <a:rPr lang="en-US" smtClean="0"/>
              <a:pPr/>
              <a:t>6/22/2020</a:t>
            </a:fld>
            <a:endParaRPr lang="en-US" dirty="0"/>
          </a:p>
        </p:txBody>
      </p:sp>
      <p:sp>
        <p:nvSpPr>
          <p:cNvPr id="6" name="Footer Placeholder 5">
            <a:extLst>
              <a:ext uri="{FF2B5EF4-FFF2-40B4-BE49-F238E27FC236}">
                <a16:creationId xmlns:a16="http://schemas.microsoft.com/office/drawing/2014/main" id="{7938806A-3E23-4988-81C0-92E1E86998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BACF49-A143-4742-9669-EEBCA66F5CF2}"/>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89934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8AB6-B0EB-4DC6-BFAA-3B26A2FAB26B}"/>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62603B0F-E73D-437D-ADA7-0D928A23B8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8279DBE-F084-4FC7-A30D-E25EF14B0640}"/>
              </a:ext>
            </a:extLst>
          </p:cNvPr>
          <p:cNvSpPr>
            <a:spLocks noGrp="1"/>
          </p:cNvSpPr>
          <p:nvPr>
            <p:ph type="dt" sz="half" idx="10"/>
          </p:nvPr>
        </p:nvSpPr>
        <p:spPr/>
        <p:txBody>
          <a:bodyPr/>
          <a:lstStyle/>
          <a:p>
            <a:fld id="{87DE6118-2437-4B30-8E3C-4D2BE6020583}" type="datetimeFigureOut">
              <a:rPr lang="en-US" smtClean="0"/>
              <a:t>6/22/2020</a:t>
            </a:fld>
            <a:endParaRPr lang="en-US" dirty="0"/>
          </a:p>
        </p:txBody>
      </p:sp>
      <p:sp>
        <p:nvSpPr>
          <p:cNvPr id="5" name="Footer Placeholder 4">
            <a:extLst>
              <a:ext uri="{FF2B5EF4-FFF2-40B4-BE49-F238E27FC236}">
                <a16:creationId xmlns:a16="http://schemas.microsoft.com/office/drawing/2014/main" id="{A861FCAD-0157-4FDF-817A-8E1900AFD7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5C0B84-855C-40E6-B1EA-8CE803C8FEEE}"/>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0761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256B9C-9128-42D6-B2D2-EF3031CDCC6F}"/>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9EAC5564-D709-4371-B4C6-30C8C5FC77F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E6D5CD4E-A94E-4B37-AEB9-60EC5D0B7FB4}"/>
              </a:ext>
            </a:extLst>
          </p:cNvPr>
          <p:cNvSpPr>
            <a:spLocks noGrp="1"/>
          </p:cNvSpPr>
          <p:nvPr>
            <p:ph type="dt" sz="half" idx="10"/>
          </p:nvPr>
        </p:nvSpPr>
        <p:spPr/>
        <p:txBody>
          <a:bodyPr/>
          <a:lstStyle/>
          <a:p>
            <a:fld id="{87DE6118-2437-4B30-8E3C-4D2BE6020583}" type="datetimeFigureOut">
              <a:rPr lang="en-US" smtClean="0"/>
              <a:t>6/22/2020</a:t>
            </a:fld>
            <a:endParaRPr lang="en-US" dirty="0"/>
          </a:p>
        </p:txBody>
      </p:sp>
      <p:sp>
        <p:nvSpPr>
          <p:cNvPr id="5" name="Footer Placeholder 4">
            <a:extLst>
              <a:ext uri="{FF2B5EF4-FFF2-40B4-BE49-F238E27FC236}">
                <a16:creationId xmlns:a16="http://schemas.microsoft.com/office/drawing/2014/main" id="{6ECE054B-39FB-4EFE-ABF0-F26C9034B1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ABDBDA-AF8E-4E8A-A9E1-FC50FAFD4948}"/>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90280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551029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52"/>
            <a:ext cx="8713090" cy="968351"/>
          </a:xfrm>
        </p:spPr>
        <p:txBody>
          <a:bodyPr/>
          <a:lstStyle/>
          <a:p>
            <a:r>
              <a:rPr lang="en-US"/>
              <a:t>Click to edit title</a:t>
            </a:r>
          </a:p>
        </p:txBody>
      </p:sp>
      <p:sp>
        <p:nvSpPr>
          <p:cNvPr id="3" name="Content Placeholder 2"/>
          <p:cNvSpPr>
            <a:spLocks noGrp="1"/>
          </p:cNvSpPr>
          <p:nvPr>
            <p:ph idx="1" hasCustomPrompt="1"/>
          </p:nvPr>
        </p:nvSpPr>
        <p:spPr>
          <a:xfrm>
            <a:off x="209034" y="1791630"/>
            <a:ext cx="8713090" cy="2528984"/>
          </a:xfrm>
        </p:spPr>
        <p:txBody>
          <a:body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209034" y="4854840"/>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8"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9" name="Slide Number Placeholder 5"/>
          <p:cNvSpPr>
            <a:spLocks noGrp="1"/>
          </p:cNvSpPr>
          <p:nvPr>
            <p:ph type="sldNum" sz="quarter" idx="12"/>
          </p:nvPr>
        </p:nvSpPr>
        <p:spPr>
          <a:xfrm>
            <a:off x="861306" y="4854840"/>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10" name="Subtitle 2"/>
          <p:cNvSpPr>
            <a:spLocks noGrp="1"/>
          </p:cNvSpPr>
          <p:nvPr>
            <p:ph type="subTitle" idx="13" hasCustomPrompt="1"/>
          </p:nvPr>
        </p:nvSpPr>
        <p:spPr>
          <a:xfrm>
            <a:off x="209034" y="1205608"/>
            <a:ext cx="8713090" cy="553116"/>
          </a:xfrm>
        </p:spPr>
        <p:txBody>
          <a:bodyPr tIns="0" bIns="0" anchor="ctr" anchorCtr="0">
            <a:normAutofit/>
          </a:bodyPr>
          <a:lstStyle>
            <a:lvl1pPr marL="0" indent="0" algn="l">
              <a:spcBef>
                <a:spcPts val="0"/>
              </a:spcBef>
              <a:buNone/>
              <a:defRPr sz="2400" b="0">
                <a:solidFill>
                  <a:srgbClr val="0072BC"/>
                </a:solidFill>
              </a:defRPr>
            </a:lvl1pPr>
            <a:lvl2pPr marL="457198" indent="0" algn="ctr">
              <a:buNone/>
              <a:defRPr>
                <a:solidFill>
                  <a:schemeClr val="tx1">
                    <a:tint val="75000"/>
                  </a:schemeClr>
                </a:solidFill>
              </a:defRPr>
            </a:lvl2pPr>
            <a:lvl3pPr marL="914396" indent="0" algn="ctr">
              <a:buNone/>
              <a:defRPr>
                <a:solidFill>
                  <a:schemeClr val="tx1">
                    <a:tint val="75000"/>
                  </a:schemeClr>
                </a:solidFill>
              </a:defRPr>
            </a:lvl3pPr>
            <a:lvl4pPr marL="1371593" indent="0" algn="ctr">
              <a:buNone/>
              <a:defRPr>
                <a:solidFill>
                  <a:schemeClr val="tx1">
                    <a:tint val="75000"/>
                  </a:schemeClr>
                </a:solidFill>
              </a:defRPr>
            </a:lvl4pPr>
            <a:lvl5pPr marL="1828791" indent="0" algn="ctr">
              <a:buNone/>
              <a:defRPr>
                <a:solidFill>
                  <a:schemeClr val="tx1">
                    <a:tint val="75000"/>
                  </a:schemeClr>
                </a:solidFill>
              </a:defRPr>
            </a:lvl5pPr>
            <a:lvl6pPr marL="2285989" indent="0" algn="ctr">
              <a:buNone/>
              <a:defRPr>
                <a:solidFill>
                  <a:schemeClr val="tx1">
                    <a:tint val="75000"/>
                  </a:schemeClr>
                </a:solidFill>
              </a:defRPr>
            </a:lvl6pPr>
            <a:lvl7pPr marL="2743187" indent="0" algn="ctr">
              <a:buNone/>
              <a:defRPr>
                <a:solidFill>
                  <a:schemeClr val="tx1">
                    <a:tint val="75000"/>
                  </a:schemeClr>
                </a:solidFill>
              </a:defRPr>
            </a:lvl7pPr>
            <a:lvl8pPr marL="3200384" indent="0" algn="ctr">
              <a:buNone/>
              <a:defRPr>
                <a:solidFill>
                  <a:schemeClr val="tx1">
                    <a:tint val="75000"/>
                  </a:schemeClr>
                </a:solidFill>
              </a:defRPr>
            </a:lvl8pPr>
            <a:lvl9pPr marL="3657581" indent="0" algn="ctr">
              <a:buNone/>
              <a:defRPr>
                <a:solidFill>
                  <a:schemeClr val="tx1">
                    <a:tint val="75000"/>
                  </a:schemeClr>
                </a:solidFill>
              </a:defRPr>
            </a:lvl9pPr>
          </a:lstStyle>
          <a:p>
            <a:r>
              <a:rPr lang="en-US"/>
              <a:t>Click to edit subtitle</a:t>
            </a:r>
          </a:p>
        </p:txBody>
      </p:sp>
    </p:spTree>
    <p:extLst>
      <p:ext uri="{BB962C8B-B14F-4D97-AF65-F5344CB8AC3E}">
        <p14:creationId xmlns:p14="http://schemas.microsoft.com/office/powerpoint/2010/main" val="734684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4"/>
            <a:ext cx="9144000" cy="4510087"/>
          </a:xfrm>
          <a:solidFill>
            <a:schemeClr val="bg1">
              <a:lumMod val="50000"/>
            </a:schemeClr>
          </a:solidFill>
        </p:spPr>
        <p:txBody>
          <a:bodyPr>
            <a:normAutofit/>
          </a:bodyPr>
          <a:lstStyle>
            <a:lvl1pPr marL="0" indent="0" algn="ctr">
              <a:buFontTx/>
              <a:buNone/>
              <a:defRPr sz="2000" baseline="0">
                <a:solidFill>
                  <a:schemeClr val="tx2"/>
                </a:solidFill>
              </a:defRPr>
            </a:lvl1pPr>
          </a:lstStyle>
          <a:p>
            <a:r>
              <a:rPr lang="en-US"/>
              <a:t>Drag background image here or click icon to add</a:t>
            </a:r>
          </a:p>
        </p:txBody>
      </p:sp>
      <p:sp>
        <p:nvSpPr>
          <p:cNvPr id="2" name="Title 1"/>
          <p:cNvSpPr>
            <a:spLocks noGrp="1"/>
          </p:cNvSpPr>
          <p:nvPr>
            <p:ph type="ctrTitle" hasCustomPrompt="1"/>
          </p:nvPr>
        </p:nvSpPr>
        <p:spPr>
          <a:xfrm>
            <a:off x="188263" y="488987"/>
            <a:ext cx="8780929" cy="2058093"/>
          </a:xfrm>
        </p:spPr>
        <p:txBody>
          <a:bodyPr tIns="0" bIns="0" anchor="b" anchorCtr="0">
            <a:noAutofit/>
          </a:bodyPr>
          <a:lstStyle>
            <a:lvl1pPr algn="ctr">
              <a:defRPr sz="4400" b="1">
                <a:solidFill>
                  <a:schemeClr val="tx2"/>
                </a:solidFill>
              </a:defRPr>
            </a:lvl1pPr>
          </a:lstStyle>
          <a:p>
            <a:r>
              <a:rPr lang="en-US"/>
              <a:t>Click to edit title</a:t>
            </a:r>
          </a:p>
        </p:txBody>
      </p:sp>
      <p:sp>
        <p:nvSpPr>
          <p:cNvPr id="3" name="Subtitle 2"/>
          <p:cNvSpPr>
            <a:spLocks noGrp="1"/>
          </p:cNvSpPr>
          <p:nvPr>
            <p:ph type="subTitle" idx="1"/>
          </p:nvPr>
        </p:nvSpPr>
        <p:spPr>
          <a:xfrm>
            <a:off x="188263" y="2659181"/>
            <a:ext cx="8780929" cy="1445895"/>
          </a:xfrm>
        </p:spPr>
        <p:txBody>
          <a:bodyPr tIns="0" bIns="0">
            <a:normAutofit/>
          </a:bodyPr>
          <a:lstStyle>
            <a:lvl1pPr marL="0" indent="0" algn="ctr">
              <a:buNone/>
              <a:defRPr sz="2400">
                <a:solidFill>
                  <a:schemeClr val="accent3"/>
                </a:solidFill>
              </a:defRPr>
            </a:lvl1pPr>
            <a:lvl2pPr marL="457198" indent="0" algn="ctr">
              <a:buNone/>
              <a:defRPr>
                <a:solidFill>
                  <a:schemeClr val="tx1">
                    <a:tint val="75000"/>
                  </a:schemeClr>
                </a:solidFill>
              </a:defRPr>
            </a:lvl2pPr>
            <a:lvl3pPr marL="914396" indent="0" algn="ctr">
              <a:buNone/>
              <a:defRPr>
                <a:solidFill>
                  <a:schemeClr val="tx1">
                    <a:tint val="75000"/>
                  </a:schemeClr>
                </a:solidFill>
              </a:defRPr>
            </a:lvl3pPr>
            <a:lvl4pPr marL="1371593" indent="0" algn="ctr">
              <a:buNone/>
              <a:defRPr>
                <a:solidFill>
                  <a:schemeClr val="tx1">
                    <a:tint val="75000"/>
                  </a:schemeClr>
                </a:solidFill>
              </a:defRPr>
            </a:lvl4pPr>
            <a:lvl5pPr marL="1828791" indent="0" algn="ctr">
              <a:buNone/>
              <a:defRPr>
                <a:solidFill>
                  <a:schemeClr val="tx1">
                    <a:tint val="75000"/>
                  </a:schemeClr>
                </a:solidFill>
              </a:defRPr>
            </a:lvl5pPr>
            <a:lvl6pPr marL="2285989" indent="0" algn="ctr">
              <a:buNone/>
              <a:defRPr>
                <a:solidFill>
                  <a:schemeClr val="tx1">
                    <a:tint val="75000"/>
                  </a:schemeClr>
                </a:solidFill>
              </a:defRPr>
            </a:lvl6pPr>
            <a:lvl7pPr marL="2743187" indent="0" algn="ctr">
              <a:buNone/>
              <a:defRPr>
                <a:solidFill>
                  <a:schemeClr val="tx1">
                    <a:tint val="75000"/>
                  </a:schemeClr>
                </a:solidFill>
              </a:defRPr>
            </a:lvl7pPr>
            <a:lvl8pPr marL="3200384" indent="0" algn="ctr">
              <a:buNone/>
              <a:defRPr>
                <a:solidFill>
                  <a:schemeClr val="tx1">
                    <a:tint val="75000"/>
                  </a:schemeClr>
                </a:solidFill>
              </a:defRPr>
            </a:lvl8pPr>
            <a:lvl9pPr marL="3657581"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41760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Tw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6" y="204352"/>
            <a:ext cx="8754312" cy="968351"/>
          </a:xfrm>
        </p:spPr>
        <p:txBody>
          <a:bodyPr/>
          <a:lstStyle/>
          <a:p>
            <a:r>
              <a:rPr lang="en-US"/>
              <a:t>Click to edit title</a:t>
            </a:r>
          </a:p>
        </p:txBody>
      </p:sp>
      <p:sp>
        <p:nvSpPr>
          <p:cNvPr id="3" name="Content Placeholder 2"/>
          <p:cNvSpPr>
            <a:spLocks noGrp="1"/>
          </p:cNvSpPr>
          <p:nvPr>
            <p:ph sz="half" idx="1" hasCustomPrompt="1"/>
          </p:nvPr>
        </p:nvSpPr>
        <p:spPr>
          <a:xfrm>
            <a:off x="422259" y="1205610"/>
            <a:ext cx="4063388" cy="318118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58291" y="1205610"/>
            <a:ext cx="4093188" cy="318118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0"/>
          </p:nvPr>
        </p:nvSpPr>
        <p:spPr>
          <a:xfrm>
            <a:off x="209034" y="4854840"/>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2"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3" name="Slide Number Placeholder 5"/>
          <p:cNvSpPr>
            <a:spLocks noGrp="1"/>
          </p:cNvSpPr>
          <p:nvPr>
            <p:ph type="sldNum" sz="quarter" idx="12"/>
          </p:nvPr>
        </p:nvSpPr>
        <p:spPr>
          <a:xfrm>
            <a:off x="861306" y="4854840"/>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4213363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Two 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6" y="204352"/>
            <a:ext cx="8754312" cy="968351"/>
          </a:xfrm>
        </p:spPr>
        <p:txBody>
          <a:bodyPr/>
          <a:lstStyle/>
          <a:p>
            <a:r>
              <a:rPr lang="en-US"/>
              <a:t>Click to edit title</a:t>
            </a:r>
          </a:p>
        </p:txBody>
      </p:sp>
      <p:sp>
        <p:nvSpPr>
          <p:cNvPr id="3" name="Content Placeholder 2"/>
          <p:cNvSpPr>
            <a:spLocks noGrp="1"/>
          </p:cNvSpPr>
          <p:nvPr>
            <p:ph sz="half" idx="1" hasCustomPrompt="1"/>
          </p:nvPr>
        </p:nvSpPr>
        <p:spPr>
          <a:xfrm>
            <a:off x="422259" y="1791630"/>
            <a:ext cx="4063388" cy="25951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58291" y="1791630"/>
            <a:ext cx="4093188" cy="25951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11" name="Date Placeholder 3"/>
          <p:cNvSpPr>
            <a:spLocks noGrp="1"/>
          </p:cNvSpPr>
          <p:nvPr>
            <p:ph type="dt" sz="half" idx="10"/>
          </p:nvPr>
        </p:nvSpPr>
        <p:spPr>
          <a:xfrm>
            <a:off x="209034" y="4854840"/>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2"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3" name="Slide Number Placeholder 5"/>
          <p:cNvSpPr>
            <a:spLocks noGrp="1"/>
          </p:cNvSpPr>
          <p:nvPr>
            <p:ph type="sldNum" sz="quarter" idx="12"/>
          </p:nvPr>
        </p:nvSpPr>
        <p:spPr>
          <a:xfrm>
            <a:off x="861306" y="4854840"/>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14" name="Subtitle 2"/>
          <p:cNvSpPr>
            <a:spLocks noGrp="1"/>
          </p:cNvSpPr>
          <p:nvPr>
            <p:ph type="subTitle" idx="13" hasCustomPrompt="1"/>
          </p:nvPr>
        </p:nvSpPr>
        <p:spPr>
          <a:xfrm>
            <a:off x="422258" y="1205608"/>
            <a:ext cx="4063389" cy="553116"/>
          </a:xfrm>
        </p:spPr>
        <p:txBody>
          <a:bodyPr tIns="0" bIns="0" anchor="ctr" anchorCtr="0">
            <a:normAutofit/>
          </a:bodyPr>
          <a:lstStyle>
            <a:lvl1pPr marL="0" indent="0" algn="l">
              <a:spcBef>
                <a:spcPts val="0"/>
              </a:spcBef>
              <a:buNone/>
              <a:defRPr sz="2400" b="0">
                <a:solidFill>
                  <a:srgbClr val="0072BC"/>
                </a:solidFill>
              </a:defRPr>
            </a:lvl1pPr>
            <a:lvl2pPr marL="457198" indent="0" algn="ctr">
              <a:buNone/>
              <a:defRPr>
                <a:solidFill>
                  <a:schemeClr val="tx1">
                    <a:tint val="75000"/>
                  </a:schemeClr>
                </a:solidFill>
              </a:defRPr>
            </a:lvl2pPr>
            <a:lvl3pPr marL="914396" indent="0" algn="ctr">
              <a:buNone/>
              <a:defRPr>
                <a:solidFill>
                  <a:schemeClr val="tx1">
                    <a:tint val="75000"/>
                  </a:schemeClr>
                </a:solidFill>
              </a:defRPr>
            </a:lvl3pPr>
            <a:lvl4pPr marL="1371593" indent="0" algn="ctr">
              <a:buNone/>
              <a:defRPr>
                <a:solidFill>
                  <a:schemeClr val="tx1">
                    <a:tint val="75000"/>
                  </a:schemeClr>
                </a:solidFill>
              </a:defRPr>
            </a:lvl4pPr>
            <a:lvl5pPr marL="1828791" indent="0" algn="ctr">
              <a:buNone/>
              <a:defRPr>
                <a:solidFill>
                  <a:schemeClr val="tx1">
                    <a:tint val="75000"/>
                  </a:schemeClr>
                </a:solidFill>
              </a:defRPr>
            </a:lvl5pPr>
            <a:lvl6pPr marL="2285989" indent="0" algn="ctr">
              <a:buNone/>
              <a:defRPr>
                <a:solidFill>
                  <a:schemeClr val="tx1">
                    <a:tint val="75000"/>
                  </a:schemeClr>
                </a:solidFill>
              </a:defRPr>
            </a:lvl6pPr>
            <a:lvl7pPr marL="2743187" indent="0" algn="ctr">
              <a:buNone/>
              <a:defRPr>
                <a:solidFill>
                  <a:schemeClr val="tx1">
                    <a:tint val="75000"/>
                  </a:schemeClr>
                </a:solidFill>
              </a:defRPr>
            </a:lvl7pPr>
            <a:lvl8pPr marL="3200384" indent="0" algn="ctr">
              <a:buNone/>
              <a:defRPr>
                <a:solidFill>
                  <a:schemeClr val="tx1">
                    <a:tint val="75000"/>
                  </a:schemeClr>
                </a:solidFill>
              </a:defRPr>
            </a:lvl8pPr>
            <a:lvl9pPr marL="3657581" indent="0" algn="ctr">
              <a:buNone/>
              <a:defRPr>
                <a:solidFill>
                  <a:schemeClr val="tx1">
                    <a:tint val="75000"/>
                  </a:schemeClr>
                </a:solidFill>
              </a:defRPr>
            </a:lvl9pPr>
          </a:lstStyle>
          <a:p>
            <a:r>
              <a:rPr lang="en-US"/>
              <a:t>Click to edit subtitle</a:t>
            </a:r>
          </a:p>
        </p:txBody>
      </p:sp>
      <p:sp>
        <p:nvSpPr>
          <p:cNvPr id="21" name="Text Placeholder 20"/>
          <p:cNvSpPr>
            <a:spLocks noGrp="1"/>
          </p:cNvSpPr>
          <p:nvPr>
            <p:ph type="body" sz="quarter" idx="14" hasCustomPrompt="1"/>
          </p:nvPr>
        </p:nvSpPr>
        <p:spPr>
          <a:xfrm>
            <a:off x="4657727" y="1204913"/>
            <a:ext cx="4094163" cy="554037"/>
          </a:xfrm>
        </p:spPr>
        <p:txBody>
          <a:bodyPr anchor="ctr"/>
          <a:lstStyle>
            <a:lvl1pPr marL="0" indent="0">
              <a:buNone/>
              <a:defRPr b="0" baseline="0">
                <a:solidFill>
                  <a:srgbClr val="0072BC"/>
                </a:solidFill>
              </a:defRPr>
            </a:lvl1pPr>
          </a:lstStyle>
          <a:p>
            <a:pPr lvl="0"/>
            <a:r>
              <a:rPr lang="en-US"/>
              <a:t>Click to edit subtitle</a:t>
            </a:r>
            <a:endParaRPr lang="en-GB"/>
          </a:p>
        </p:txBody>
      </p:sp>
    </p:spTree>
    <p:extLst>
      <p:ext uri="{BB962C8B-B14F-4D97-AF65-F5344CB8AC3E}">
        <p14:creationId xmlns:p14="http://schemas.microsoft.com/office/powerpoint/2010/main" val="595626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62" y="1"/>
            <a:ext cx="4545541" cy="4511037"/>
          </a:xfrm>
          <a:solidFill>
            <a:schemeClr val="bg1">
              <a:lumMod val="85000"/>
            </a:schemeClr>
          </a:solidFill>
        </p:spPr>
        <p:txBody>
          <a:bodyPr anchor="ctr" anchorCtr="0">
            <a:normAutofit/>
          </a:bodyPr>
          <a:lstStyle>
            <a:lvl1pPr marL="0" indent="0" algn="ctr">
              <a:buFontTx/>
              <a:buNone/>
              <a:defRPr sz="2000"/>
            </a:lvl1pPr>
          </a:lstStyle>
          <a:p>
            <a:r>
              <a:rPr lang="en-US"/>
              <a:t>Click icon to add image</a:t>
            </a:r>
          </a:p>
        </p:txBody>
      </p:sp>
      <p:sp>
        <p:nvSpPr>
          <p:cNvPr id="2" name="Title 1"/>
          <p:cNvSpPr>
            <a:spLocks noGrp="1"/>
          </p:cNvSpPr>
          <p:nvPr>
            <p:ph type="title" hasCustomPrompt="1"/>
          </p:nvPr>
        </p:nvSpPr>
        <p:spPr>
          <a:xfrm>
            <a:off x="209035" y="204352"/>
            <a:ext cx="4029662" cy="968351"/>
          </a:xfrm>
        </p:spPr>
        <p:txBody>
          <a:bodyPr/>
          <a:lstStyle>
            <a:lvl1pPr>
              <a:defRPr/>
            </a:lvl1pPr>
          </a:lstStyle>
          <a:p>
            <a:r>
              <a:rPr lang="en-US"/>
              <a:t>Click to edit title</a:t>
            </a:r>
          </a:p>
        </p:txBody>
      </p:sp>
      <p:sp>
        <p:nvSpPr>
          <p:cNvPr id="4" name="Content Placeholder 3"/>
          <p:cNvSpPr>
            <a:spLocks noGrp="1"/>
          </p:cNvSpPr>
          <p:nvPr>
            <p:ph sz="half" idx="2" hasCustomPrompt="1"/>
          </p:nvPr>
        </p:nvSpPr>
        <p:spPr>
          <a:xfrm>
            <a:off x="400926" y="1799066"/>
            <a:ext cx="3837773" cy="25293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209034" y="4854840"/>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2"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3" name="Slide Number Placeholder 5"/>
          <p:cNvSpPr>
            <a:spLocks noGrp="1"/>
          </p:cNvSpPr>
          <p:nvPr>
            <p:ph type="sldNum" sz="quarter" idx="12"/>
          </p:nvPr>
        </p:nvSpPr>
        <p:spPr>
          <a:xfrm>
            <a:off x="861306" y="4854840"/>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5" name="Text Placeholder 4"/>
          <p:cNvSpPr>
            <a:spLocks noGrp="1"/>
          </p:cNvSpPr>
          <p:nvPr>
            <p:ph type="body" sz="quarter" idx="14" hasCustomPrompt="1"/>
          </p:nvPr>
        </p:nvSpPr>
        <p:spPr>
          <a:xfrm>
            <a:off x="209036" y="1227139"/>
            <a:ext cx="4029663" cy="519887"/>
          </a:xfrm>
        </p:spPr>
        <p:txBody>
          <a:bodyPr anchor="ctr">
            <a:noAutofit/>
          </a:bodyPr>
          <a:lstStyle>
            <a:lvl1pPr marL="0" indent="0">
              <a:buNone/>
              <a:defRPr sz="2400" b="0" baseline="0">
                <a:solidFill>
                  <a:srgbClr val="0072BC"/>
                </a:solidFill>
                <a:latin typeface="Arial" panose="020B0604020202020204" pitchFamily="34" charset="0"/>
                <a:cs typeface="Arial" panose="020B0604020202020204" pitchFamily="34" charset="0"/>
              </a:defRPr>
            </a:lvl1pPr>
            <a:lvl2pPr>
              <a:defRPr sz="2400" b="1">
                <a:latin typeface="Arial" panose="020B0604020202020204" pitchFamily="34" charset="0"/>
                <a:cs typeface="Arial" panose="020B0604020202020204" pitchFamily="34" charset="0"/>
              </a:defRPr>
            </a:lvl2pPr>
            <a:lvl3pPr>
              <a:defRPr sz="2400" b="1">
                <a:latin typeface="Arial" panose="020B0604020202020204" pitchFamily="34" charset="0"/>
                <a:cs typeface="Arial" panose="020B0604020202020204" pitchFamily="34" charset="0"/>
              </a:defRPr>
            </a:lvl3pPr>
            <a:lvl4pPr>
              <a:defRPr sz="2400" b="1">
                <a:latin typeface="Arial" panose="020B0604020202020204" pitchFamily="34" charset="0"/>
                <a:cs typeface="Arial" panose="020B0604020202020204" pitchFamily="34" charset="0"/>
              </a:defRPr>
            </a:lvl4pPr>
            <a:lvl5pPr>
              <a:defRPr sz="2400" b="1">
                <a:latin typeface="Arial" panose="020B0604020202020204" pitchFamily="34" charset="0"/>
                <a:cs typeface="Arial" panose="020B0604020202020204" pitchFamily="34" charset="0"/>
              </a:defRPr>
            </a:lvl5pPr>
          </a:lstStyle>
          <a:p>
            <a:pPr lvl="0"/>
            <a:r>
              <a:rPr lang="en-US"/>
              <a:t>Click to edit subtitle</a:t>
            </a:r>
            <a:endParaRPr lang="en-GB"/>
          </a:p>
        </p:txBody>
      </p:sp>
    </p:spTree>
    <p:extLst>
      <p:ext uri="{BB962C8B-B14F-4D97-AF65-F5344CB8AC3E}">
        <p14:creationId xmlns:p14="http://schemas.microsoft.com/office/powerpoint/2010/main" val="1675724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 y="7299"/>
            <a:ext cx="9143999" cy="4503738"/>
          </a:xfrm>
          <a:solidFill>
            <a:schemeClr val="accent2"/>
          </a:solidFill>
        </p:spPr>
        <p:txBody>
          <a:bodyPr anchor="ctr" anchorCtr="0">
            <a:normAutofit/>
          </a:bodyPr>
          <a:lstStyle>
            <a:lvl1pPr marL="0" indent="0" algn="r">
              <a:buFontTx/>
              <a:buNone/>
              <a:defRPr sz="2000" baseline="0">
                <a:solidFill>
                  <a:schemeClr val="bg1"/>
                </a:solidFill>
              </a:defRPr>
            </a:lvl1pPr>
          </a:lstStyle>
          <a:p>
            <a:r>
              <a:rPr lang="en-US"/>
              <a:t>Drag picture to icon</a:t>
            </a:r>
            <a:br>
              <a:rPr lang="en-US"/>
            </a:br>
            <a:r>
              <a:rPr lang="en-US"/>
              <a:t>or click icon to add</a:t>
            </a:r>
          </a:p>
        </p:txBody>
      </p:sp>
      <p:sp>
        <p:nvSpPr>
          <p:cNvPr id="2" name="Title 1"/>
          <p:cNvSpPr>
            <a:spLocks noGrp="1"/>
          </p:cNvSpPr>
          <p:nvPr>
            <p:ph type="title" hasCustomPrompt="1"/>
          </p:nvPr>
        </p:nvSpPr>
        <p:spPr>
          <a:xfrm>
            <a:off x="209038" y="204352"/>
            <a:ext cx="4970249" cy="968351"/>
          </a:xfrm>
        </p:spPr>
        <p:txBody>
          <a:bodyPr/>
          <a:lstStyle>
            <a:lvl1pPr>
              <a:defRPr>
                <a:solidFill>
                  <a:schemeClr val="tx2"/>
                </a:solidFill>
              </a:defRPr>
            </a:lvl1pPr>
          </a:lstStyle>
          <a:p>
            <a:r>
              <a:rPr lang="en-US"/>
              <a:t>Click to edit title</a:t>
            </a:r>
          </a:p>
        </p:txBody>
      </p:sp>
      <p:sp>
        <p:nvSpPr>
          <p:cNvPr id="4" name="Content Placeholder 3"/>
          <p:cNvSpPr>
            <a:spLocks noGrp="1"/>
          </p:cNvSpPr>
          <p:nvPr>
            <p:ph sz="half" idx="2" hasCustomPrompt="1"/>
          </p:nvPr>
        </p:nvSpPr>
        <p:spPr>
          <a:xfrm>
            <a:off x="445711" y="1813933"/>
            <a:ext cx="3688470" cy="2514476"/>
          </a:xfrm>
        </p:spPr>
        <p:txBody>
          <a:bodyPr/>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209034" y="4854840"/>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2"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3" name="Slide Number Placeholder 5"/>
          <p:cNvSpPr>
            <a:spLocks noGrp="1"/>
          </p:cNvSpPr>
          <p:nvPr>
            <p:ph type="sldNum" sz="quarter" idx="12"/>
          </p:nvPr>
        </p:nvSpPr>
        <p:spPr>
          <a:xfrm>
            <a:off x="861306" y="4854840"/>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5" name="Text Placeholder 4"/>
          <p:cNvSpPr>
            <a:spLocks noGrp="1"/>
          </p:cNvSpPr>
          <p:nvPr>
            <p:ph type="body" sz="quarter" idx="14" hasCustomPrompt="1"/>
          </p:nvPr>
        </p:nvSpPr>
        <p:spPr>
          <a:xfrm>
            <a:off x="209552" y="1233489"/>
            <a:ext cx="4970463" cy="512762"/>
          </a:xfrm>
        </p:spPr>
        <p:txBody>
          <a:bodyPr anchor="ctr">
            <a:noAutofit/>
          </a:bodyPr>
          <a:lstStyle>
            <a:lvl1pPr marL="0" indent="0">
              <a:buNone/>
              <a:defRPr sz="2400" baseline="0">
                <a:solidFill>
                  <a:srgbClr val="FAEB00"/>
                </a:solidFill>
                <a:latin typeface="Arial" panose="020B0604020202020204" pitchFamily="34" charset="0"/>
                <a:cs typeface="Arial" panose="020B0604020202020204" pitchFamily="34" charset="0"/>
              </a:defRPr>
            </a:lvl1pPr>
            <a:lvl2pPr>
              <a:defRPr sz="2400">
                <a:solidFill>
                  <a:srgbClr val="FAEB00"/>
                </a:solidFill>
                <a:latin typeface="Arial" panose="020B0604020202020204" pitchFamily="34" charset="0"/>
                <a:cs typeface="Arial" panose="020B0604020202020204" pitchFamily="34" charset="0"/>
              </a:defRPr>
            </a:lvl2pPr>
            <a:lvl3pPr>
              <a:defRPr sz="2400">
                <a:solidFill>
                  <a:srgbClr val="FAEB00"/>
                </a:solidFill>
                <a:latin typeface="Arial" panose="020B0604020202020204" pitchFamily="34" charset="0"/>
                <a:cs typeface="Arial" panose="020B0604020202020204" pitchFamily="34" charset="0"/>
              </a:defRPr>
            </a:lvl3pPr>
            <a:lvl4pPr>
              <a:defRPr sz="2400">
                <a:solidFill>
                  <a:srgbClr val="FAEB00"/>
                </a:solidFill>
                <a:latin typeface="Arial" panose="020B0604020202020204" pitchFamily="34" charset="0"/>
                <a:cs typeface="Arial" panose="020B0604020202020204" pitchFamily="34" charset="0"/>
              </a:defRPr>
            </a:lvl4pPr>
            <a:lvl5pPr>
              <a:defRPr sz="2400">
                <a:solidFill>
                  <a:srgbClr val="FAEB00"/>
                </a:solidFill>
                <a:latin typeface="Arial" panose="020B0604020202020204" pitchFamily="34" charset="0"/>
                <a:cs typeface="Arial" panose="020B0604020202020204" pitchFamily="34" charset="0"/>
              </a:defRPr>
            </a:lvl5pPr>
          </a:lstStyle>
          <a:p>
            <a:pPr lvl="0"/>
            <a:r>
              <a:rPr lang="en-US"/>
              <a:t>Click here to edit subtitle</a:t>
            </a:r>
            <a:endParaRPr lang="en-GB"/>
          </a:p>
        </p:txBody>
      </p:sp>
    </p:spTree>
    <p:extLst>
      <p:ext uri="{BB962C8B-B14F-4D97-AF65-F5344CB8AC3E}">
        <p14:creationId xmlns:p14="http://schemas.microsoft.com/office/powerpoint/2010/main" val="369102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4C2F-7614-4C44-BDE2-D51C3CE327B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605E71C0-D75B-475E-99DD-B2403F419B0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33BE8E-0AE0-4131-8F58-3B4BF8C520F4}"/>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5" name="Footer Placeholder 4">
            <a:extLst>
              <a:ext uri="{FF2B5EF4-FFF2-40B4-BE49-F238E27FC236}">
                <a16:creationId xmlns:a16="http://schemas.microsoft.com/office/drawing/2014/main" id="{0186675E-7729-40D7-B959-2A3D8BE8CDC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EF267CF2-DAF7-45DA-A86F-EF4F3A444D4C}"/>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36475174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 y="7299"/>
            <a:ext cx="9143999" cy="4503738"/>
          </a:xfrm>
          <a:solidFill>
            <a:schemeClr val="bg1">
              <a:lumMod val="85000"/>
            </a:schemeClr>
          </a:solidFill>
        </p:spPr>
        <p:txBody>
          <a:bodyPr anchor="ctr" anchorCtr="0">
            <a:normAutofit/>
          </a:bodyPr>
          <a:lstStyle>
            <a:lvl1pPr marL="0" indent="0" algn="r">
              <a:buFontTx/>
              <a:buNone/>
              <a:defRPr sz="2000" baseline="0"/>
            </a:lvl1pPr>
          </a:lstStyle>
          <a:p>
            <a:r>
              <a:rPr lang="en-US"/>
              <a:t>Drag picture to icon</a:t>
            </a:r>
            <a:br>
              <a:rPr lang="en-US"/>
            </a:br>
            <a:r>
              <a:rPr lang="en-US"/>
              <a:t>or click icon to add</a:t>
            </a:r>
          </a:p>
        </p:txBody>
      </p:sp>
      <p:sp>
        <p:nvSpPr>
          <p:cNvPr id="10" name="Rectangle 9"/>
          <p:cNvSpPr/>
          <p:nvPr userDrawn="1"/>
        </p:nvSpPr>
        <p:spPr>
          <a:xfrm>
            <a:off x="4"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09"/>
            <a:endParaRPr lang="en-US" sz="2822">
              <a:solidFill>
                <a:prstClr val="white"/>
              </a:solidFill>
            </a:endParaRPr>
          </a:p>
        </p:txBody>
      </p:sp>
      <p:sp>
        <p:nvSpPr>
          <p:cNvPr id="2" name="Title 1"/>
          <p:cNvSpPr>
            <a:spLocks noGrp="1"/>
          </p:cNvSpPr>
          <p:nvPr>
            <p:ph type="title" hasCustomPrompt="1"/>
          </p:nvPr>
        </p:nvSpPr>
        <p:spPr>
          <a:xfrm>
            <a:off x="209038" y="204352"/>
            <a:ext cx="4970249" cy="968351"/>
          </a:xfrm>
        </p:spPr>
        <p:txBody>
          <a:bodyPr/>
          <a:lstStyle>
            <a:lvl1pPr>
              <a:defRPr/>
            </a:lvl1pPr>
          </a:lstStyle>
          <a:p>
            <a:r>
              <a:rPr lang="en-US"/>
              <a:t>Click to edit title</a:t>
            </a:r>
          </a:p>
        </p:txBody>
      </p:sp>
      <p:sp>
        <p:nvSpPr>
          <p:cNvPr id="4" name="Content Placeholder 3"/>
          <p:cNvSpPr>
            <a:spLocks noGrp="1"/>
          </p:cNvSpPr>
          <p:nvPr>
            <p:ph sz="half" idx="2" hasCustomPrompt="1"/>
          </p:nvPr>
        </p:nvSpPr>
        <p:spPr>
          <a:xfrm>
            <a:off x="445712" y="1813933"/>
            <a:ext cx="3730273" cy="2514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text or select icon to add media</a:t>
            </a:r>
          </a:p>
          <a:p>
            <a:pPr lvl="1"/>
            <a:r>
              <a:rPr lang="en-US"/>
              <a:t>Second level</a:t>
            </a:r>
          </a:p>
          <a:p>
            <a:pPr lvl="2"/>
            <a:r>
              <a:rPr lang="en-US"/>
              <a:t>Third level</a:t>
            </a:r>
          </a:p>
          <a:p>
            <a:pPr lvl="3"/>
            <a:r>
              <a:rPr lang="en-US"/>
              <a:t>Fourth level</a:t>
            </a:r>
          </a:p>
          <a:p>
            <a:pPr lvl="4"/>
            <a:r>
              <a:rPr lang="en-US"/>
              <a:t>Fifth level</a:t>
            </a:r>
          </a:p>
        </p:txBody>
      </p:sp>
      <p:sp>
        <p:nvSpPr>
          <p:cNvPr id="12" name="Date Placeholder 3"/>
          <p:cNvSpPr>
            <a:spLocks noGrp="1"/>
          </p:cNvSpPr>
          <p:nvPr>
            <p:ph type="dt" sz="half" idx="10"/>
          </p:nvPr>
        </p:nvSpPr>
        <p:spPr>
          <a:xfrm>
            <a:off x="209034" y="4854840"/>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3"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4" name="Slide Number Placeholder 5"/>
          <p:cNvSpPr>
            <a:spLocks noGrp="1"/>
          </p:cNvSpPr>
          <p:nvPr>
            <p:ph type="sldNum" sz="quarter" idx="12"/>
          </p:nvPr>
        </p:nvSpPr>
        <p:spPr>
          <a:xfrm>
            <a:off x="861306" y="4854840"/>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5" name="Text Placeholder 4"/>
          <p:cNvSpPr>
            <a:spLocks noGrp="1"/>
          </p:cNvSpPr>
          <p:nvPr>
            <p:ph type="body" sz="quarter" idx="14" hasCustomPrompt="1"/>
          </p:nvPr>
        </p:nvSpPr>
        <p:spPr>
          <a:xfrm>
            <a:off x="209552" y="1204917"/>
            <a:ext cx="4970463" cy="549275"/>
          </a:xfrm>
        </p:spPr>
        <p:txBody>
          <a:bodyPr anchor="ctr"/>
          <a:lstStyle>
            <a:lvl1pPr marL="0" indent="0">
              <a:buNone/>
              <a:defRPr baseline="0">
                <a:solidFill>
                  <a:srgbClr val="0072BC"/>
                </a:solidFill>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Click here to edit subtitle</a:t>
            </a:r>
            <a:endParaRPr lang="en-GB"/>
          </a:p>
        </p:txBody>
      </p:sp>
    </p:spTree>
    <p:extLst>
      <p:ext uri="{BB962C8B-B14F-4D97-AF65-F5344CB8AC3E}">
        <p14:creationId xmlns:p14="http://schemas.microsoft.com/office/powerpoint/2010/main" val="578795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Image and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
            <a:ext cx="9144000" cy="4510370"/>
          </a:xfrm>
        </p:spPr>
        <p:txBody>
          <a:bodyPr>
            <a:normAutofit/>
          </a:bodyPr>
          <a:lstStyle>
            <a:lvl1pPr marL="0" indent="0">
              <a:buNone/>
              <a:defRPr sz="2000"/>
            </a:lvl1pPr>
            <a:lvl2pPr marL="457198" indent="0">
              <a:buNone/>
              <a:defRPr sz="2800"/>
            </a:lvl2pPr>
            <a:lvl3pPr marL="914396" indent="0">
              <a:buNone/>
              <a:defRPr sz="2400"/>
            </a:lvl3pPr>
            <a:lvl4pPr marL="1371593" indent="0">
              <a:buNone/>
              <a:defRPr sz="2000"/>
            </a:lvl4pPr>
            <a:lvl5pPr marL="1828791" indent="0">
              <a:buNone/>
              <a:defRPr sz="2000"/>
            </a:lvl5pPr>
            <a:lvl6pPr marL="2285989" indent="0">
              <a:buNone/>
              <a:defRPr sz="2000"/>
            </a:lvl6pPr>
            <a:lvl7pPr marL="2743187" indent="0">
              <a:buNone/>
              <a:defRPr sz="2000"/>
            </a:lvl7pPr>
            <a:lvl8pPr marL="3200384" indent="0">
              <a:buNone/>
              <a:defRPr sz="2000"/>
            </a:lvl8pPr>
            <a:lvl9pPr marL="3657581" indent="0">
              <a:buNone/>
              <a:defRPr sz="2000"/>
            </a:lvl9pPr>
          </a:lstStyle>
          <a:p>
            <a:pPr lvl="0"/>
            <a:r>
              <a:rPr lang="en-US"/>
              <a:t>Click to edit text or select icon to add media</a:t>
            </a:r>
          </a:p>
        </p:txBody>
      </p:sp>
      <p:sp>
        <p:nvSpPr>
          <p:cNvPr id="9" name="Text Placeholder 3"/>
          <p:cNvSpPr>
            <a:spLocks noGrp="1"/>
          </p:cNvSpPr>
          <p:nvPr>
            <p:ph type="body" sz="half" idx="2"/>
          </p:nvPr>
        </p:nvSpPr>
        <p:spPr>
          <a:xfrm>
            <a:off x="0" y="3087196"/>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400">
                <a:solidFill>
                  <a:schemeClr val="tx2"/>
                </a:solidFill>
              </a:defRPr>
            </a:lvl1pPr>
            <a:lvl2pPr marL="457198" indent="0">
              <a:buNone/>
              <a:defRPr sz="1200"/>
            </a:lvl2pPr>
            <a:lvl3pPr marL="914396" indent="0">
              <a:buNone/>
              <a:defRPr sz="1000"/>
            </a:lvl3pPr>
            <a:lvl4pPr marL="1371593" indent="0">
              <a:buNone/>
              <a:defRPr sz="900"/>
            </a:lvl4pPr>
            <a:lvl5pPr marL="1828791" indent="0">
              <a:buNone/>
              <a:defRPr sz="900"/>
            </a:lvl5pPr>
            <a:lvl6pPr marL="2285989" indent="0">
              <a:buNone/>
              <a:defRPr sz="900"/>
            </a:lvl6pPr>
            <a:lvl7pPr marL="2743187" indent="0">
              <a:buNone/>
              <a:defRPr sz="900"/>
            </a:lvl7pPr>
            <a:lvl8pPr marL="3200384" indent="0">
              <a:buNone/>
              <a:defRPr sz="900"/>
            </a:lvl8pPr>
            <a:lvl9pPr marL="3657581" indent="0">
              <a:buNone/>
              <a:defRPr sz="900"/>
            </a:lvl9pPr>
          </a:lstStyle>
          <a:p>
            <a:pPr lvl="0"/>
            <a:r>
              <a:rPr lang="en-US"/>
              <a:t>Click to edit Master text styles</a:t>
            </a:r>
          </a:p>
        </p:txBody>
      </p:sp>
      <p:sp>
        <p:nvSpPr>
          <p:cNvPr id="8" name="Date Placeholder 3"/>
          <p:cNvSpPr>
            <a:spLocks noGrp="1"/>
          </p:cNvSpPr>
          <p:nvPr>
            <p:ph type="dt" sz="half" idx="10"/>
          </p:nvPr>
        </p:nvSpPr>
        <p:spPr>
          <a:xfrm>
            <a:off x="209034" y="4854840"/>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0"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1" name="Slide Number Placeholder 5"/>
          <p:cNvSpPr>
            <a:spLocks noGrp="1"/>
          </p:cNvSpPr>
          <p:nvPr>
            <p:ph type="sldNum" sz="quarter" idx="12"/>
          </p:nvPr>
        </p:nvSpPr>
        <p:spPr>
          <a:xfrm>
            <a:off x="861306" y="4854840"/>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83661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9033" y="270039"/>
            <a:ext cx="8746707" cy="2277042"/>
          </a:xfrm>
        </p:spPr>
        <p:txBody>
          <a:bodyPr tIns="0" bIns="0" anchor="b" anchorCtr="0">
            <a:noAutofit/>
          </a:bodyPr>
          <a:lstStyle>
            <a:lvl1pPr algn="ctr">
              <a:defRPr sz="4400" b="1">
                <a:solidFill>
                  <a:schemeClr val="tx2"/>
                </a:solidFill>
              </a:defRPr>
            </a:lvl1pPr>
          </a:lstStyle>
          <a:p>
            <a:r>
              <a:rPr lang="en-US" dirty="0"/>
              <a:t>Click to edit title</a:t>
            </a:r>
          </a:p>
        </p:txBody>
      </p:sp>
      <p:sp>
        <p:nvSpPr>
          <p:cNvPr id="3" name="Subtitle 2"/>
          <p:cNvSpPr>
            <a:spLocks noGrp="1"/>
          </p:cNvSpPr>
          <p:nvPr>
            <p:ph type="subTitle" idx="1" hasCustomPrompt="1"/>
          </p:nvPr>
        </p:nvSpPr>
        <p:spPr>
          <a:xfrm>
            <a:off x="209033" y="2659181"/>
            <a:ext cx="8746707" cy="1445895"/>
          </a:xfrm>
        </p:spPr>
        <p:txBody>
          <a:bodyPr tIns="0" bIns="0">
            <a:normAutofit/>
          </a:bodyPr>
          <a:lstStyle>
            <a:lvl1pPr marL="0" indent="0" algn="ctr">
              <a:buNone/>
              <a:defRPr sz="240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sp>
        <p:nvSpPr>
          <p:cNvPr id="4" name="Date Placeholder 3"/>
          <p:cNvSpPr>
            <a:spLocks noGrp="1"/>
          </p:cNvSpPr>
          <p:nvPr>
            <p:ph type="dt" sz="half" idx="10"/>
          </p:nvPr>
        </p:nvSpPr>
        <p:spPr/>
        <p:txBody>
          <a:bodyPr/>
          <a:lstStyle/>
          <a:p>
            <a:fld id="{8ACDB3CC-F982-40F9-8DD6-BCC9AFBF44BD}" type="datetime1">
              <a:rPr lang="en-US" smtClean="0">
                <a:solidFill>
                  <a:prstClr val="white">
                    <a:lumMod val="50000"/>
                  </a:prstClr>
                </a:solidFill>
              </a:rPr>
              <a:pPr/>
              <a:t>6/22/2020</a:t>
            </a:fld>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white">
                    <a:lumMod val="50000"/>
                  </a:prstClr>
                </a:solidFill>
              </a:rPr>
              <a:p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10088"/>
            <a:ext cx="9144000" cy="633413"/>
          </a:xfrm>
          <a:prstGeom prst="rect">
            <a:avLst/>
          </a:prstGeom>
        </p:spPr>
      </p:pic>
    </p:spTree>
    <p:extLst>
      <p:ext uri="{BB962C8B-B14F-4D97-AF65-F5344CB8AC3E}">
        <p14:creationId xmlns:p14="http://schemas.microsoft.com/office/powerpoint/2010/main" val="2555981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9035" y="270039"/>
            <a:ext cx="8733260" cy="2277042"/>
          </a:xfrm>
        </p:spPr>
        <p:txBody>
          <a:bodyPr tIns="0" bIns="0" anchor="b" anchorCtr="0">
            <a:noAutofit/>
          </a:bodyPr>
          <a:lstStyle>
            <a:lvl1pPr algn="ctr">
              <a:defRPr sz="4400" b="1">
                <a:solidFill>
                  <a:schemeClr val="bg2"/>
                </a:solidFill>
              </a:defRPr>
            </a:lvl1pPr>
          </a:lstStyle>
          <a:p>
            <a:r>
              <a:rPr lang="en-US" dirty="0"/>
              <a:t>Click to edit title</a:t>
            </a:r>
          </a:p>
        </p:txBody>
      </p:sp>
      <p:sp>
        <p:nvSpPr>
          <p:cNvPr id="3" name="Subtitle 2"/>
          <p:cNvSpPr>
            <a:spLocks noGrp="1"/>
          </p:cNvSpPr>
          <p:nvPr>
            <p:ph type="subTitle" idx="1" hasCustomPrompt="1"/>
          </p:nvPr>
        </p:nvSpPr>
        <p:spPr>
          <a:xfrm>
            <a:off x="209035" y="2659181"/>
            <a:ext cx="8733260" cy="1445895"/>
          </a:xfrm>
        </p:spPr>
        <p:txBody>
          <a:bodyPr tIns="0" bIns="0">
            <a:normAutofit/>
          </a:bodyPr>
          <a:lstStyle>
            <a:lvl1pPr marL="0" indent="0" algn="ctr">
              <a:buNone/>
              <a:defRPr sz="24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sp>
        <p:nvSpPr>
          <p:cNvPr id="4" name="Date Placeholder 3"/>
          <p:cNvSpPr>
            <a:spLocks noGrp="1"/>
          </p:cNvSpPr>
          <p:nvPr>
            <p:ph type="dt" sz="half" idx="10"/>
          </p:nvPr>
        </p:nvSpPr>
        <p:spPr/>
        <p:txBody>
          <a:bodyPr/>
          <a:lstStyle/>
          <a:p>
            <a:fld id="{8ACDB3CC-F982-40F9-8DD6-BCC9AFBF44BD}" type="datetime1">
              <a:rPr lang="en-US" smtClean="0">
                <a:solidFill>
                  <a:prstClr val="white">
                    <a:lumMod val="50000"/>
                  </a:prstClr>
                </a:solidFill>
              </a:rPr>
              <a:pPr/>
              <a:t>6/22/2020</a:t>
            </a:fld>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white">
                    <a:lumMod val="50000"/>
                  </a:prstClr>
                </a:solidFill>
              </a:rPr>
              <a:pPr/>
              <a:t>‹#›</a:t>
            </a:fld>
            <a:endParaRPr lang="en-US">
              <a:solidFill>
                <a:prstClr val="white">
                  <a:lumMod val="50000"/>
                </a:prstClr>
              </a:solidFill>
            </a:endParaRPr>
          </a:p>
        </p:txBody>
      </p:sp>
      <p:pic>
        <p:nvPicPr>
          <p:cNvPr id="9" name="Picture 8" descr="bluestri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10088"/>
            <a:ext cx="9144000" cy="633413"/>
          </a:xfrm>
          <a:prstGeom prst="rect">
            <a:avLst/>
          </a:prstGeom>
        </p:spPr>
      </p:pic>
    </p:spTree>
    <p:extLst>
      <p:ext uri="{BB962C8B-B14F-4D97-AF65-F5344CB8AC3E}">
        <p14:creationId xmlns:p14="http://schemas.microsoft.com/office/powerpoint/2010/main" val="1381480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9"/>
            <a:ext cx="8713090" cy="968351"/>
          </a:xfrm>
        </p:spPr>
        <p:txBody>
          <a:bodyPr/>
          <a:lstStyle/>
          <a:p>
            <a:r>
              <a:rPr lang="en-US" dirty="0"/>
              <a:t>Click to edit title</a:t>
            </a:r>
          </a:p>
        </p:txBody>
      </p:sp>
      <p:sp>
        <p:nvSpPr>
          <p:cNvPr id="3" name="Content Placeholder 2"/>
          <p:cNvSpPr>
            <a:spLocks noGrp="1"/>
          </p:cNvSpPr>
          <p:nvPr>
            <p:ph idx="1" hasCustomPrompt="1"/>
          </p:nvPr>
        </p:nvSpPr>
        <p:spPr>
          <a:xfrm>
            <a:off x="209034" y="1299104"/>
            <a:ext cx="8713090" cy="3021510"/>
          </a:xfrm>
        </p:spPr>
        <p:txBody>
          <a:bodyPr/>
          <a:lstStyle>
            <a:lvl1pPr>
              <a:defRPr/>
            </a:lvl1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8"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9"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8293976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Sub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9"/>
            <a:ext cx="8713090" cy="968351"/>
          </a:xfrm>
        </p:spPr>
        <p:txBody>
          <a:bodyPr/>
          <a:lstStyle/>
          <a:p>
            <a:r>
              <a:rPr lang="en-US" dirty="0"/>
              <a:t>Click to edit title</a:t>
            </a:r>
          </a:p>
        </p:txBody>
      </p:sp>
      <p:sp>
        <p:nvSpPr>
          <p:cNvPr id="3" name="Content Placeholder 2"/>
          <p:cNvSpPr>
            <a:spLocks noGrp="1"/>
          </p:cNvSpPr>
          <p:nvPr>
            <p:ph idx="1" hasCustomPrompt="1"/>
          </p:nvPr>
        </p:nvSpPr>
        <p:spPr>
          <a:xfrm>
            <a:off x="209034" y="1791630"/>
            <a:ext cx="8713090" cy="2528984"/>
          </a:xfrm>
        </p:spPr>
        <p:txBody>
          <a:body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8"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9"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10" name="Subtitle 2"/>
          <p:cNvSpPr>
            <a:spLocks noGrp="1"/>
          </p:cNvSpPr>
          <p:nvPr>
            <p:ph type="subTitle" idx="13" hasCustomPrompt="1"/>
          </p:nvPr>
        </p:nvSpPr>
        <p:spPr>
          <a:xfrm>
            <a:off x="209034" y="1205606"/>
            <a:ext cx="8713090" cy="553116"/>
          </a:xfrm>
        </p:spPr>
        <p:txBody>
          <a:bodyPr tIns="0" bIns="0" anchor="ctr" anchorCtr="0">
            <a:normAutofit/>
          </a:bodyPr>
          <a:lstStyle>
            <a:lvl1pPr marL="0" indent="0" algn="l">
              <a:spcBef>
                <a:spcPts val="0"/>
              </a:spcBef>
              <a:buNone/>
              <a:defRPr sz="2400" b="0">
                <a:solidFill>
                  <a:srgbClr val="0072BC"/>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1804512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 | No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983" y="204349"/>
            <a:ext cx="8767483" cy="968351"/>
          </a:xfrm>
        </p:spPr>
        <p:txBody>
          <a:bodyPr/>
          <a:lstStyle/>
          <a:p>
            <a:r>
              <a:rPr lang="en-US" dirty="0"/>
              <a:t>Click to edit title</a:t>
            </a:r>
          </a:p>
        </p:txBody>
      </p:sp>
      <p:sp>
        <p:nvSpPr>
          <p:cNvPr id="3" name="Content Placeholder 2"/>
          <p:cNvSpPr>
            <a:spLocks noGrp="1"/>
          </p:cNvSpPr>
          <p:nvPr>
            <p:ph idx="1" hasCustomPrompt="1"/>
          </p:nvPr>
        </p:nvSpPr>
        <p:spPr>
          <a:xfrm>
            <a:off x="194983" y="1299104"/>
            <a:ext cx="8767483" cy="3021510"/>
          </a:xfrm>
        </p:spPr>
        <p:txBody>
          <a:bodyPr/>
          <a:lstStyle>
            <a:lvl1pPr>
              <a:defRPr baseline="0"/>
            </a:lvl1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8302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1"/>
            <a:ext cx="9144000" cy="4510087"/>
          </a:xfrm>
          <a:solidFill>
            <a:schemeClr val="bg1">
              <a:lumMod val="50000"/>
            </a:schemeClr>
          </a:solidFill>
        </p:spPr>
        <p:txBody>
          <a:bodyPr>
            <a:normAutofit/>
          </a:bodyPr>
          <a:lstStyle>
            <a:lvl1pPr marL="0" indent="0" algn="ctr">
              <a:buFontTx/>
              <a:buNone/>
              <a:defRPr sz="2000" baseline="0">
                <a:solidFill>
                  <a:schemeClr val="tx2"/>
                </a:solidFill>
              </a:defRPr>
            </a:lvl1pPr>
          </a:lstStyle>
          <a:p>
            <a:r>
              <a:rPr lang="en-US" dirty="0"/>
              <a:t>Drag background image here or click icon to add</a:t>
            </a:r>
          </a:p>
        </p:txBody>
      </p:sp>
      <p:sp>
        <p:nvSpPr>
          <p:cNvPr id="2" name="Title 1"/>
          <p:cNvSpPr>
            <a:spLocks noGrp="1"/>
          </p:cNvSpPr>
          <p:nvPr>
            <p:ph type="ctrTitle" hasCustomPrompt="1"/>
          </p:nvPr>
        </p:nvSpPr>
        <p:spPr>
          <a:xfrm>
            <a:off x="188260" y="488987"/>
            <a:ext cx="8780929" cy="2058093"/>
          </a:xfrm>
        </p:spPr>
        <p:txBody>
          <a:bodyPr tIns="0" bIns="0" anchor="b" anchorCtr="0">
            <a:noAutofit/>
          </a:bodyPr>
          <a:lstStyle>
            <a:lvl1pPr algn="ctr">
              <a:defRPr sz="4400" b="1">
                <a:solidFill>
                  <a:schemeClr val="tx2"/>
                </a:solidFill>
              </a:defRPr>
            </a:lvl1pPr>
          </a:lstStyle>
          <a:p>
            <a:r>
              <a:rPr lang="en-US" dirty="0"/>
              <a:t>Click to edit title</a:t>
            </a:r>
          </a:p>
        </p:txBody>
      </p:sp>
      <p:sp>
        <p:nvSpPr>
          <p:cNvPr id="3" name="Subtitle 2"/>
          <p:cNvSpPr>
            <a:spLocks noGrp="1"/>
          </p:cNvSpPr>
          <p:nvPr>
            <p:ph type="subTitle" idx="1"/>
          </p:nvPr>
        </p:nvSpPr>
        <p:spPr>
          <a:xfrm>
            <a:off x="188260" y="2659181"/>
            <a:ext cx="8780929" cy="1445895"/>
          </a:xfrm>
        </p:spPr>
        <p:txBody>
          <a:bodyPr tIns="0" bIns="0">
            <a:normAutofit/>
          </a:bodyPr>
          <a:lstStyle>
            <a:lvl1pPr marL="0" indent="0" algn="ctr">
              <a:buNone/>
              <a:defRPr sz="2400">
                <a:solidFill>
                  <a:schemeClr val="accent3"/>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09388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4304" y="2130363"/>
            <a:ext cx="7905381" cy="1021556"/>
          </a:xfrm>
        </p:spPr>
        <p:txBody>
          <a:bodyPr anchor="t"/>
          <a:lstStyle>
            <a:lvl1pPr algn="l">
              <a:defRPr sz="4000" b="1" cap="none"/>
            </a:lvl1pPr>
          </a:lstStyle>
          <a:p>
            <a:r>
              <a:rPr lang="en-US" dirty="0"/>
              <a:t>Click to edit title</a:t>
            </a:r>
          </a:p>
        </p:txBody>
      </p:sp>
      <p:sp>
        <p:nvSpPr>
          <p:cNvPr id="3" name="Text Placeholder 2"/>
          <p:cNvSpPr>
            <a:spLocks noGrp="1"/>
          </p:cNvSpPr>
          <p:nvPr>
            <p:ph type="body" idx="1"/>
          </p:nvPr>
        </p:nvSpPr>
        <p:spPr>
          <a:xfrm>
            <a:off x="604304" y="924940"/>
            <a:ext cx="7905381" cy="1125140"/>
          </a:xfrm>
        </p:spPr>
        <p:txBody>
          <a:bodyPr lIns="0" tIns="0" rIns="0" bIns="0" anchor="b">
            <a:normAutofit/>
          </a:bodyPr>
          <a:lstStyle>
            <a:lvl1pPr marL="0" indent="0">
              <a:buNone/>
              <a:defRPr sz="2400">
                <a:solidFill>
                  <a:schemeClr val="tx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8"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9"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602815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 Tw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9"/>
            <a:ext cx="8754312" cy="968351"/>
          </a:xfrm>
        </p:spPr>
        <p:txBody>
          <a:bodyPr/>
          <a:lstStyle/>
          <a:p>
            <a:r>
              <a:rPr lang="en-US" dirty="0"/>
              <a:t>Click to edit title</a:t>
            </a:r>
          </a:p>
        </p:txBody>
      </p:sp>
      <p:sp>
        <p:nvSpPr>
          <p:cNvPr id="3" name="Content Placeholder 2"/>
          <p:cNvSpPr>
            <a:spLocks noGrp="1"/>
          </p:cNvSpPr>
          <p:nvPr>
            <p:ph sz="half" idx="1" hasCustomPrompt="1"/>
          </p:nvPr>
        </p:nvSpPr>
        <p:spPr>
          <a:xfrm>
            <a:off x="422257" y="1205607"/>
            <a:ext cx="4063388" cy="318118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58289" y="1205607"/>
            <a:ext cx="4093188" cy="3181189"/>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2"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3"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530439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6A16-6262-4777-A3E8-14E2931FEB98}"/>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F354340D-EBAA-4077-8C3D-12F566AFDD0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39E9B28D-3A03-4114-B036-6B17494A0AF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B4CFF89B-F119-4CC1-8BE5-D63D1CB8629D}"/>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6" name="Footer Placeholder 5">
            <a:extLst>
              <a:ext uri="{FF2B5EF4-FFF2-40B4-BE49-F238E27FC236}">
                <a16:creationId xmlns:a16="http://schemas.microsoft.com/office/drawing/2014/main" id="{F807FCA6-EDFF-427E-BE93-9D5BB7947C3F}"/>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5ACF8387-9656-4479-B9F7-FE4BA773C948}"/>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36622484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 Two Sub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9"/>
            <a:ext cx="8754312" cy="968351"/>
          </a:xfrm>
        </p:spPr>
        <p:txBody>
          <a:bodyPr/>
          <a:lstStyle/>
          <a:p>
            <a:r>
              <a:rPr lang="en-US" dirty="0"/>
              <a:t>Click to edit title</a:t>
            </a:r>
          </a:p>
        </p:txBody>
      </p:sp>
      <p:sp>
        <p:nvSpPr>
          <p:cNvPr id="3" name="Content Placeholder 2"/>
          <p:cNvSpPr>
            <a:spLocks noGrp="1"/>
          </p:cNvSpPr>
          <p:nvPr>
            <p:ph sz="half" idx="1" hasCustomPrompt="1"/>
          </p:nvPr>
        </p:nvSpPr>
        <p:spPr>
          <a:xfrm>
            <a:off x="422257" y="1791630"/>
            <a:ext cx="4063388" cy="25951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58289" y="1791630"/>
            <a:ext cx="4093188" cy="259516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2"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3"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14" name="Subtitle 2"/>
          <p:cNvSpPr>
            <a:spLocks noGrp="1"/>
          </p:cNvSpPr>
          <p:nvPr>
            <p:ph type="subTitle" idx="13" hasCustomPrompt="1"/>
          </p:nvPr>
        </p:nvSpPr>
        <p:spPr>
          <a:xfrm>
            <a:off x="422257" y="1205606"/>
            <a:ext cx="4063389" cy="553116"/>
          </a:xfrm>
        </p:spPr>
        <p:txBody>
          <a:bodyPr tIns="0" bIns="0" anchor="ctr" anchorCtr="0">
            <a:normAutofit/>
          </a:bodyPr>
          <a:lstStyle>
            <a:lvl1pPr marL="0" indent="0" algn="l">
              <a:spcBef>
                <a:spcPts val="0"/>
              </a:spcBef>
              <a:buNone/>
              <a:defRPr sz="2400" b="0">
                <a:solidFill>
                  <a:srgbClr val="0072BC"/>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sp>
        <p:nvSpPr>
          <p:cNvPr id="21" name="Text Placeholder 20"/>
          <p:cNvSpPr>
            <a:spLocks noGrp="1"/>
          </p:cNvSpPr>
          <p:nvPr>
            <p:ph type="body" sz="quarter" idx="14" hasCustomPrompt="1"/>
          </p:nvPr>
        </p:nvSpPr>
        <p:spPr>
          <a:xfrm>
            <a:off x="4657726" y="1204913"/>
            <a:ext cx="4094163" cy="554037"/>
          </a:xfrm>
        </p:spPr>
        <p:txBody>
          <a:bodyPr anchor="ctr"/>
          <a:lstStyle>
            <a:lvl1pPr marL="0" indent="0">
              <a:buNone/>
              <a:defRPr b="0" baseline="0">
                <a:solidFill>
                  <a:srgbClr val="0072BC"/>
                </a:solidFill>
              </a:defRPr>
            </a:lvl1pPr>
          </a:lstStyle>
          <a:p>
            <a:pPr lvl="0"/>
            <a:r>
              <a:rPr lang="en-US" dirty="0"/>
              <a:t>Click to edit subtitle</a:t>
            </a:r>
            <a:endParaRPr lang="en-GB" dirty="0"/>
          </a:p>
        </p:txBody>
      </p:sp>
    </p:spTree>
    <p:extLst>
      <p:ext uri="{BB962C8B-B14F-4D97-AF65-F5344CB8AC3E}">
        <p14:creationId xmlns:p14="http://schemas.microsoft.com/office/powerpoint/2010/main" val="1063974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Right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4598459" y="1"/>
            <a:ext cx="4545541" cy="4511037"/>
          </a:xfrm>
          <a:solidFill>
            <a:schemeClr val="bg1">
              <a:lumMod val="85000"/>
            </a:schemeClr>
          </a:solidFill>
        </p:spPr>
        <p:txBody>
          <a:bodyPr anchor="ctr" anchorCtr="0">
            <a:normAutofit/>
          </a:bodyPr>
          <a:lstStyle>
            <a:lvl1pPr marL="0" indent="0" algn="ctr">
              <a:buFontTx/>
              <a:buNone/>
              <a:defRPr sz="2000"/>
            </a:lvl1pPr>
          </a:lstStyle>
          <a:p>
            <a:r>
              <a:rPr lang="en-US" dirty="0"/>
              <a:t>Click icon to add image</a:t>
            </a:r>
          </a:p>
        </p:txBody>
      </p:sp>
      <p:sp>
        <p:nvSpPr>
          <p:cNvPr id="2" name="Title 1"/>
          <p:cNvSpPr>
            <a:spLocks noGrp="1"/>
          </p:cNvSpPr>
          <p:nvPr>
            <p:ph type="title" hasCustomPrompt="1"/>
          </p:nvPr>
        </p:nvSpPr>
        <p:spPr>
          <a:xfrm>
            <a:off x="209035" y="204349"/>
            <a:ext cx="4029662" cy="968351"/>
          </a:xfrm>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00924" y="1799063"/>
            <a:ext cx="3837773" cy="25293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2"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3"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5" name="Text Placeholder 4"/>
          <p:cNvSpPr>
            <a:spLocks noGrp="1"/>
          </p:cNvSpPr>
          <p:nvPr>
            <p:ph type="body" sz="quarter" idx="14" hasCustomPrompt="1"/>
          </p:nvPr>
        </p:nvSpPr>
        <p:spPr>
          <a:xfrm>
            <a:off x="209035" y="1227138"/>
            <a:ext cx="4029663" cy="519887"/>
          </a:xfrm>
        </p:spPr>
        <p:txBody>
          <a:bodyPr anchor="ctr">
            <a:noAutofit/>
          </a:bodyPr>
          <a:lstStyle>
            <a:lvl1pPr marL="0" indent="0">
              <a:buNone/>
              <a:defRPr sz="2400" b="0" baseline="0">
                <a:solidFill>
                  <a:srgbClr val="0072BC"/>
                </a:solidFill>
                <a:latin typeface="Arial" panose="020B0604020202020204" pitchFamily="34" charset="0"/>
                <a:cs typeface="Arial" panose="020B0604020202020204" pitchFamily="34" charset="0"/>
              </a:defRPr>
            </a:lvl1pPr>
            <a:lvl2pPr>
              <a:defRPr sz="2400" b="1">
                <a:latin typeface="Arial" panose="020B0604020202020204" pitchFamily="34" charset="0"/>
                <a:cs typeface="Arial" panose="020B0604020202020204" pitchFamily="34" charset="0"/>
              </a:defRPr>
            </a:lvl2pPr>
            <a:lvl3pPr>
              <a:defRPr sz="2400" b="1">
                <a:latin typeface="Arial" panose="020B0604020202020204" pitchFamily="34" charset="0"/>
                <a:cs typeface="Arial" panose="020B0604020202020204" pitchFamily="34" charset="0"/>
              </a:defRPr>
            </a:lvl3pPr>
            <a:lvl4pPr>
              <a:defRPr sz="2400" b="1">
                <a:latin typeface="Arial" panose="020B0604020202020204" pitchFamily="34" charset="0"/>
                <a:cs typeface="Arial" panose="020B0604020202020204" pitchFamily="34" charset="0"/>
              </a:defRPr>
            </a:lvl4pPr>
            <a:lvl5pPr>
              <a:defRPr sz="2400" b="1">
                <a:latin typeface="Arial" panose="020B0604020202020204" pitchFamily="34" charset="0"/>
                <a:cs typeface="Arial" panose="020B0604020202020204" pitchFamily="34" charset="0"/>
              </a:defRPr>
            </a:lvl5pPr>
          </a:lstStyle>
          <a:p>
            <a:pPr lvl="0"/>
            <a:r>
              <a:rPr lang="en-US" dirty="0"/>
              <a:t>Click to edit subtitle</a:t>
            </a:r>
            <a:endParaRPr lang="en-GB" dirty="0"/>
          </a:p>
        </p:txBody>
      </p:sp>
    </p:spTree>
    <p:extLst>
      <p:ext uri="{BB962C8B-B14F-4D97-AF65-F5344CB8AC3E}">
        <p14:creationId xmlns:p14="http://schemas.microsoft.com/office/powerpoint/2010/main" val="18349244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Dark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7299"/>
            <a:ext cx="9143999" cy="4503738"/>
          </a:xfrm>
          <a:solidFill>
            <a:schemeClr val="accent2"/>
          </a:solidFill>
        </p:spPr>
        <p:txBody>
          <a:bodyPr anchor="ctr" anchorCtr="0">
            <a:normAutofit/>
          </a:bodyPr>
          <a:lstStyle>
            <a:lvl1pPr marL="0" indent="0" algn="r">
              <a:buFontTx/>
              <a:buNone/>
              <a:defRPr sz="2000" baseline="0">
                <a:solidFill>
                  <a:schemeClr val="bg1"/>
                </a:solidFill>
              </a:defRPr>
            </a:lvl1pPr>
          </a:lstStyle>
          <a:p>
            <a:r>
              <a:rPr lang="en-US" dirty="0"/>
              <a:t>Drag picture to icon</a:t>
            </a:r>
            <a:br>
              <a:rPr lang="en-US" dirty="0"/>
            </a:br>
            <a:r>
              <a:rPr lang="en-US" dirty="0"/>
              <a:t>or click icon to add</a:t>
            </a:r>
          </a:p>
        </p:txBody>
      </p:sp>
      <p:sp>
        <p:nvSpPr>
          <p:cNvPr id="2" name="Title 1"/>
          <p:cNvSpPr>
            <a:spLocks noGrp="1"/>
          </p:cNvSpPr>
          <p:nvPr>
            <p:ph type="title" hasCustomPrompt="1"/>
          </p:nvPr>
        </p:nvSpPr>
        <p:spPr>
          <a:xfrm>
            <a:off x="209035" y="204349"/>
            <a:ext cx="4970249" cy="968351"/>
          </a:xfrm>
        </p:spPr>
        <p:txBody>
          <a:bodyPr/>
          <a:lstStyle>
            <a:lvl1pPr>
              <a:defRPr>
                <a:solidFill>
                  <a:schemeClr val="tx2"/>
                </a:solidFill>
              </a:defRPr>
            </a:lvl1pPr>
          </a:lstStyle>
          <a:p>
            <a:r>
              <a:rPr lang="en-US" dirty="0"/>
              <a:t>Click to edit title</a:t>
            </a:r>
          </a:p>
        </p:txBody>
      </p:sp>
      <p:sp>
        <p:nvSpPr>
          <p:cNvPr id="4" name="Content Placeholder 3"/>
          <p:cNvSpPr>
            <a:spLocks noGrp="1"/>
          </p:cNvSpPr>
          <p:nvPr>
            <p:ph sz="half" idx="2" hasCustomPrompt="1"/>
          </p:nvPr>
        </p:nvSpPr>
        <p:spPr>
          <a:xfrm>
            <a:off x="445711" y="1813933"/>
            <a:ext cx="3688470" cy="2514476"/>
          </a:xfrm>
        </p:spPr>
        <p:txBody>
          <a:bodyPr/>
          <a:lstStyle>
            <a:lvl1pPr>
              <a:buClr>
                <a:schemeClr val="accent3"/>
              </a:buClr>
              <a:defRPr sz="2400">
                <a:solidFill>
                  <a:schemeClr val="tx2"/>
                </a:solidFill>
              </a:defRPr>
            </a:lvl1pPr>
            <a:lvl2pPr>
              <a:buClr>
                <a:schemeClr val="accent3"/>
              </a:buClr>
              <a:defRPr sz="2000">
                <a:solidFill>
                  <a:schemeClr val="tx2"/>
                </a:solidFill>
              </a:defRPr>
            </a:lvl2pPr>
            <a:lvl3pPr>
              <a:buClr>
                <a:schemeClr val="accent3"/>
              </a:buClr>
              <a:defRPr sz="1800">
                <a:solidFill>
                  <a:schemeClr val="tx2"/>
                </a:solidFill>
              </a:defRPr>
            </a:lvl3pPr>
            <a:lvl4pPr>
              <a:buClr>
                <a:schemeClr val="accent3"/>
              </a:buClr>
              <a:defRPr sz="1600">
                <a:solidFill>
                  <a:schemeClr val="tx2"/>
                </a:solidFill>
              </a:defRPr>
            </a:lvl4pPr>
            <a:lvl5pPr>
              <a:buClr>
                <a:schemeClr val="accent3"/>
              </a:buClr>
              <a:defRPr sz="1600">
                <a:solidFill>
                  <a:schemeClr val="tx2"/>
                </a:solidFill>
              </a:defRPr>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2"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3"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5" name="Text Placeholder 4"/>
          <p:cNvSpPr>
            <a:spLocks noGrp="1"/>
          </p:cNvSpPr>
          <p:nvPr>
            <p:ph type="body" sz="quarter" idx="14" hasCustomPrompt="1"/>
          </p:nvPr>
        </p:nvSpPr>
        <p:spPr>
          <a:xfrm>
            <a:off x="209551" y="1233489"/>
            <a:ext cx="4970463" cy="512762"/>
          </a:xfrm>
        </p:spPr>
        <p:txBody>
          <a:bodyPr anchor="ctr">
            <a:noAutofit/>
          </a:bodyPr>
          <a:lstStyle>
            <a:lvl1pPr marL="0" indent="0">
              <a:buNone/>
              <a:defRPr sz="2400" baseline="0">
                <a:solidFill>
                  <a:srgbClr val="FAEB00"/>
                </a:solidFill>
                <a:latin typeface="Arial" panose="020B0604020202020204" pitchFamily="34" charset="0"/>
                <a:cs typeface="Arial" panose="020B0604020202020204" pitchFamily="34" charset="0"/>
              </a:defRPr>
            </a:lvl1pPr>
            <a:lvl2pPr>
              <a:defRPr sz="2400">
                <a:solidFill>
                  <a:srgbClr val="FAEB00"/>
                </a:solidFill>
                <a:latin typeface="Arial" panose="020B0604020202020204" pitchFamily="34" charset="0"/>
                <a:cs typeface="Arial" panose="020B0604020202020204" pitchFamily="34" charset="0"/>
              </a:defRPr>
            </a:lvl2pPr>
            <a:lvl3pPr>
              <a:defRPr sz="2400">
                <a:solidFill>
                  <a:srgbClr val="FAEB00"/>
                </a:solidFill>
                <a:latin typeface="Arial" panose="020B0604020202020204" pitchFamily="34" charset="0"/>
                <a:cs typeface="Arial" panose="020B0604020202020204" pitchFamily="34" charset="0"/>
              </a:defRPr>
            </a:lvl3pPr>
            <a:lvl4pPr>
              <a:defRPr sz="2400">
                <a:solidFill>
                  <a:srgbClr val="FAEB00"/>
                </a:solidFill>
                <a:latin typeface="Arial" panose="020B0604020202020204" pitchFamily="34" charset="0"/>
                <a:cs typeface="Arial" panose="020B0604020202020204" pitchFamily="34" charset="0"/>
              </a:defRPr>
            </a:lvl4pPr>
            <a:lvl5pPr>
              <a:defRPr sz="2400">
                <a:solidFill>
                  <a:srgbClr val="FAEB00"/>
                </a:solidFill>
                <a:latin typeface="Arial" panose="020B0604020202020204" pitchFamily="34" charset="0"/>
                <a:cs typeface="Arial" panose="020B0604020202020204" pitchFamily="34" charset="0"/>
              </a:defRPr>
            </a:lvl5pPr>
          </a:lstStyle>
          <a:p>
            <a:pPr lvl="0"/>
            <a:r>
              <a:rPr lang="en-US" dirty="0"/>
              <a:t>Click here to edit subtitle</a:t>
            </a:r>
            <a:endParaRPr lang="en-GB" dirty="0"/>
          </a:p>
        </p:txBody>
      </p:sp>
    </p:spTree>
    <p:extLst>
      <p:ext uri="{BB962C8B-B14F-4D97-AF65-F5344CB8AC3E}">
        <p14:creationId xmlns:p14="http://schemas.microsoft.com/office/powerpoint/2010/main" val="3509313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Light Background Image">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1" y="7299"/>
            <a:ext cx="9143999" cy="4503738"/>
          </a:xfrm>
          <a:solidFill>
            <a:schemeClr val="bg1">
              <a:lumMod val="85000"/>
            </a:schemeClr>
          </a:solidFill>
        </p:spPr>
        <p:txBody>
          <a:bodyPr anchor="ctr" anchorCtr="0">
            <a:normAutofit/>
          </a:bodyPr>
          <a:lstStyle>
            <a:lvl1pPr marL="0" indent="0" algn="r">
              <a:buFontTx/>
              <a:buNone/>
              <a:defRPr sz="2000" baseline="0"/>
            </a:lvl1pPr>
          </a:lstStyle>
          <a:p>
            <a:r>
              <a:rPr lang="en-US" dirty="0"/>
              <a:t>Drag picture to icon</a:t>
            </a:r>
            <a:br>
              <a:rPr lang="en-US" dirty="0"/>
            </a:br>
            <a:r>
              <a:rPr lang="en-US" dirty="0"/>
              <a:t>or click icon to add</a:t>
            </a:r>
          </a:p>
        </p:txBody>
      </p:sp>
      <p:sp>
        <p:nvSpPr>
          <p:cNvPr id="10" name="Rectangle 9"/>
          <p:cNvSpPr/>
          <p:nvPr userDrawn="1"/>
        </p:nvSpPr>
        <p:spPr>
          <a:xfrm>
            <a:off x="1" y="-1"/>
            <a:ext cx="4379485" cy="4511038"/>
          </a:xfrm>
          <a:prstGeom prst="rect">
            <a:avLst/>
          </a:prstGeom>
          <a:gradFill flip="none" rotWithShape="1">
            <a:gsLst>
              <a:gs pos="0">
                <a:schemeClr val="bg1">
                  <a:alpha val="70000"/>
                </a:schemeClr>
              </a:gs>
              <a:gs pos="100000">
                <a:schemeClr val="bg1">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sz="1800">
              <a:solidFill>
                <a:prstClr val="white"/>
              </a:solidFill>
            </a:endParaRPr>
          </a:p>
        </p:txBody>
      </p:sp>
      <p:sp>
        <p:nvSpPr>
          <p:cNvPr id="2" name="Title 1"/>
          <p:cNvSpPr>
            <a:spLocks noGrp="1"/>
          </p:cNvSpPr>
          <p:nvPr>
            <p:ph type="title" hasCustomPrompt="1"/>
          </p:nvPr>
        </p:nvSpPr>
        <p:spPr>
          <a:xfrm>
            <a:off x="209035" y="204349"/>
            <a:ext cx="4970249" cy="968351"/>
          </a:xfrm>
        </p:spPr>
        <p:txBody>
          <a:bodyPr/>
          <a:lstStyle>
            <a:lvl1pPr>
              <a:defRPr/>
            </a:lvl1pPr>
          </a:lstStyle>
          <a:p>
            <a:r>
              <a:rPr lang="en-US" dirty="0"/>
              <a:t>Click to edit title</a:t>
            </a:r>
          </a:p>
        </p:txBody>
      </p:sp>
      <p:sp>
        <p:nvSpPr>
          <p:cNvPr id="4" name="Content Placeholder 3"/>
          <p:cNvSpPr>
            <a:spLocks noGrp="1"/>
          </p:cNvSpPr>
          <p:nvPr>
            <p:ph sz="half" idx="2" hasCustomPrompt="1"/>
          </p:nvPr>
        </p:nvSpPr>
        <p:spPr>
          <a:xfrm>
            <a:off x="445711" y="1813933"/>
            <a:ext cx="3730273" cy="2514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3"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4"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
        <p:nvSpPr>
          <p:cNvPr id="5" name="Text Placeholder 4"/>
          <p:cNvSpPr>
            <a:spLocks noGrp="1"/>
          </p:cNvSpPr>
          <p:nvPr>
            <p:ph type="body" sz="quarter" idx="14" hasCustomPrompt="1"/>
          </p:nvPr>
        </p:nvSpPr>
        <p:spPr>
          <a:xfrm>
            <a:off x="209551" y="1204914"/>
            <a:ext cx="4970463" cy="549275"/>
          </a:xfrm>
        </p:spPr>
        <p:txBody>
          <a:bodyPr anchor="ctr"/>
          <a:lstStyle>
            <a:lvl1pPr marL="0" indent="0">
              <a:buNone/>
              <a:defRPr baseline="0">
                <a:solidFill>
                  <a:srgbClr val="0072BC"/>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edit subtitle</a:t>
            </a:r>
            <a:endParaRPr lang="en-GB" dirty="0"/>
          </a:p>
        </p:txBody>
      </p:sp>
    </p:spTree>
    <p:extLst>
      <p:ext uri="{BB962C8B-B14F-4D97-AF65-F5344CB8AC3E}">
        <p14:creationId xmlns:p14="http://schemas.microsoft.com/office/powerpoint/2010/main" val="3869063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 Image and ca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5" y="204787"/>
            <a:ext cx="3033204" cy="1061906"/>
          </a:xfrm>
        </p:spPr>
        <p:txBody>
          <a:bodyPr anchor="b">
            <a:noAutofit/>
          </a:bodyPr>
          <a:lstStyle>
            <a:lvl1pPr algn="l">
              <a:defRPr sz="3200" b="1"/>
            </a:lvl1pPr>
          </a:lstStyle>
          <a:p>
            <a:r>
              <a:rPr lang="en-US" dirty="0"/>
              <a:t>Click to edit title</a:t>
            </a:r>
          </a:p>
        </p:txBody>
      </p:sp>
      <p:sp>
        <p:nvSpPr>
          <p:cNvPr id="3" name="Content Placeholder 2"/>
          <p:cNvSpPr>
            <a:spLocks noGrp="1"/>
          </p:cNvSpPr>
          <p:nvPr>
            <p:ph idx="1" hasCustomPrompt="1"/>
          </p:nvPr>
        </p:nvSpPr>
        <p:spPr>
          <a:xfrm>
            <a:off x="3819309" y="204788"/>
            <a:ext cx="4885180" cy="4166913"/>
          </a:xfrm>
        </p:spPr>
        <p:txBody>
          <a:bodyPr anchor="ct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text or select icon to add media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09036" y="1299601"/>
            <a:ext cx="3033203" cy="3072101"/>
          </a:xfrm>
        </p:spPr>
        <p:txBody>
          <a:bodyPr>
            <a:normAutofit/>
          </a:bodyPr>
          <a:lstStyle>
            <a:lvl1pPr marL="0" indent="0">
              <a:buNone/>
              <a:defRPr sz="16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9"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0"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5135458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 Image and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
            <a:ext cx="9144000" cy="4510370"/>
          </a:xfrm>
        </p:spPr>
        <p:txBody>
          <a:bodyPr>
            <a:normAutofit/>
          </a:bodyPr>
          <a:lstStyle>
            <a:lvl1pPr marL="0" indent="0">
              <a:buNone/>
              <a:defRPr sz="20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dirty="0"/>
              <a:t>Click to edit text or select icon to add media</a:t>
            </a:r>
          </a:p>
        </p:txBody>
      </p:sp>
      <p:sp>
        <p:nvSpPr>
          <p:cNvPr id="9" name="Text Placeholder 3"/>
          <p:cNvSpPr>
            <a:spLocks noGrp="1"/>
          </p:cNvSpPr>
          <p:nvPr>
            <p:ph type="body" sz="half" idx="2"/>
          </p:nvPr>
        </p:nvSpPr>
        <p:spPr>
          <a:xfrm>
            <a:off x="0" y="3087195"/>
            <a:ext cx="9144000" cy="1423176"/>
          </a:xfrm>
          <a:gradFill flip="none" rotWithShape="1">
            <a:gsLst>
              <a:gs pos="21000">
                <a:schemeClr val="accent2">
                  <a:alpha val="75000"/>
                </a:schemeClr>
              </a:gs>
              <a:gs pos="100000">
                <a:schemeClr val="accent2">
                  <a:alpha val="0"/>
                </a:schemeClr>
              </a:gs>
            </a:gsLst>
            <a:lin ang="16200000" scaled="0"/>
            <a:tileRect/>
          </a:gradFill>
        </p:spPr>
        <p:txBody>
          <a:bodyPr lIns="180000" tIns="0" rIns="180000" bIns="180000" anchor="b" anchorCtr="0"/>
          <a:lstStyle>
            <a:lvl1pPr marL="0" indent="0">
              <a:buNone/>
              <a:defRPr sz="1400">
                <a:solidFill>
                  <a:schemeClr val="tx2"/>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10"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11"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235022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9"/>
            <a:ext cx="8713090" cy="968351"/>
          </a:xfrm>
        </p:spPr>
        <p:txBody>
          <a:bodyPr/>
          <a:lstStyle/>
          <a:p>
            <a:r>
              <a:rPr lang="en-US" dirty="0"/>
              <a:t>Click to edit title</a:t>
            </a:r>
          </a:p>
        </p:txBody>
      </p:sp>
      <p:sp>
        <p:nvSpPr>
          <p:cNvPr id="6"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7"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8"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882523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09034" y="4854839"/>
            <a:ext cx="652270" cy="155916"/>
          </a:xfrm>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6" name="Footer Placeholder 4"/>
          <p:cNvSpPr>
            <a:spLocks noGrp="1"/>
          </p:cNvSpPr>
          <p:nvPr>
            <p:ph type="ftr" sz="quarter" idx="11"/>
          </p:nvPr>
        </p:nvSpPr>
        <p:spPr>
          <a:xfrm>
            <a:off x="209034" y="4594235"/>
            <a:ext cx="4221550" cy="227697"/>
          </a:xfrm>
        </p:spPr>
        <p:txBody>
          <a:bodyPr/>
          <a:lstStyle/>
          <a:p>
            <a:endParaRPr lang="en-US">
              <a:solidFill>
                <a:prstClr val="white">
                  <a:lumMod val="50000"/>
                </a:prstClr>
              </a:solidFill>
            </a:endParaRPr>
          </a:p>
        </p:txBody>
      </p:sp>
      <p:sp>
        <p:nvSpPr>
          <p:cNvPr id="7" name="Slide Number Placeholder 5"/>
          <p:cNvSpPr>
            <a:spLocks noGrp="1"/>
          </p:cNvSpPr>
          <p:nvPr>
            <p:ph type="sldNum" sz="quarter" idx="12"/>
          </p:nvPr>
        </p:nvSpPr>
        <p:spPr>
          <a:xfrm>
            <a:off x="861305" y="4854839"/>
            <a:ext cx="455188" cy="155916"/>
          </a:xfrm>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0050915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034" y="204349"/>
            <a:ext cx="8754312" cy="968351"/>
          </a:xfrm>
        </p:spPr>
        <p:txBody>
          <a:bodyPr/>
          <a:lstStyle/>
          <a:p>
            <a:r>
              <a:rPr lang="en-US" dirty="0"/>
              <a:t>Click to edit title</a:t>
            </a:r>
          </a:p>
        </p:txBody>
      </p:sp>
      <p:sp>
        <p:nvSpPr>
          <p:cNvPr id="3" name="Vertical Text Placeholder 2"/>
          <p:cNvSpPr>
            <a:spLocks noGrp="1"/>
          </p:cNvSpPr>
          <p:nvPr>
            <p:ph type="body" orient="vert" idx="1" hasCustomPrompt="1"/>
          </p:nvPr>
        </p:nvSpPr>
        <p:spPr>
          <a:xfrm>
            <a:off x="209034" y="1299104"/>
            <a:ext cx="8754312" cy="3021510"/>
          </a:xfrm>
        </p:spPr>
        <p:txBody>
          <a:bodyPr vert="eaVert"/>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426171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884870" y="205979"/>
            <a:ext cx="2057400" cy="4173021"/>
          </a:xfrm>
        </p:spPr>
        <p:txBody>
          <a:bodyPr vert="eaVert"/>
          <a:lstStyle/>
          <a:p>
            <a:r>
              <a:rPr lang="en-US" dirty="0"/>
              <a:t>Click to title style</a:t>
            </a:r>
          </a:p>
        </p:txBody>
      </p:sp>
      <p:sp>
        <p:nvSpPr>
          <p:cNvPr id="3" name="Vertical Text Placeholder 2"/>
          <p:cNvSpPr>
            <a:spLocks noGrp="1"/>
          </p:cNvSpPr>
          <p:nvPr>
            <p:ph type="body" orient="vert" idx="1" hasCustomPrompt="1"/>
          </p:nvPr>
        </p:nvSpPr>
        <p:spPr>
          <a:xfrm>
            <a:off x="209035" y="205979"/>
            <a:ext cx="6523436" cy="4173021"/>
          </a:xfrm>
        </p:spPr>
        <p:txBody>
          <a:bodyPr vert="eaVert"/>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white">
                    <a:lumMod val="50000"/>
                  </a:prstClr>
                </a:solidFill>
              </a:rPr>
              <a:pPr/>
              <a:t>6/22/2020</a:t>
            </a:fld>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41367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56F5-F139-46FE-9374-1ACBFCDA2ED2}"/>
              </a:ext>
            </a:extLst>
          </p:cNvPr>
          <p:cNvSpPr>
            <a:spLocks noGrp="1"/>
          </p:cNvSpPr>
          <p:nvPr>
            <p:ph type="title"/>
          </p:nvPr>
        </p:nvSpPr>
        <p:spPr>
          <a:xfrm>
            <a:off x="629841" y="273844"/>
            <a:ext cx="7886700" cy="994172"/>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4A4DA71B-35E5-417C-B944-418BB873EB4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4C084B1-FF99-483B-83EA-4151F2151CC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C347B5D6-8435-4D1C-96EC-8BA58867FB5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07E8DAD-7AAD-459F-93D0-B06220A209C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9D42179C-0768-48C7-88D8-6185AA80CC92}"/>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8" name="Footer Placeholder 7">
            <a:extLst>
              <a:ext uri="{FF2B5EF4-FFF2-40B4-BE49-F238E27FC236}">
                <a16:creationId xmlns:a16="http://schemas.microsoft.com/office/drawing/2014/main" id="{DB97E365-726F-4245-B840-313FF0426201}"/>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FF815820-0BB4-482D-AD98-ED6CCFA4A634}"/>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1217816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5AA0-9A66-44EE-855F-F9AC6E958969}"/>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D3640D19-178E-4CBB-861E-0CBA542AF982}"/>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4" name="Footer Placeholder 3">
            <a:extLst>
              <a:ext uri="{FF2B5EF4-FFF2-40B4-BE49-F238E27FC236}">
                <a16:creationId xmlns:a16="http://schemas.microsoft.com/office/drawing/2014/main" id="{5620403E-4D3F-47DC-BE01-0A16D98803D0}"/>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25001E1B-2292-432A-A4DB-0886E5498064}"/>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22403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0BB27-7EB8-485D-94EA-40AC5E5988AE}"/>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3" name="Footer Placeholder 2">
            <a:extLst>
              <a:ext uri="{FF2B5EF4-FFF2-40B4-BE49-F238E27FC236}">
                <a16:creationId xmlns:a16="http://schemas.microsoft.com/office/drawing/2014/main" id="{C7DE36AA-4782-4EBB-BCF5-5777BBF8565F}"/>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992A6798-AB45-4D5B-A57E-95EC2C6F95FC}"/>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3537491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1C04-9ADA-49FE-8618-C8947C0F550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D1292D56-832F-4212-A2F1-EBB420AFF25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49ED5D0A-97C2-455A-BD79-95A84869244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A2F6862-599B-4E80-80E2-14115B93001C}"/>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6" name="Footer Placeholder 5">
            <a:extLst>
              <a:ext uri="{FF2B5EF4-FFF2-40B4-BE49-F238E27FC236}">
                <a16:creationId xmlns:a16="http://schemas.microsoft.com/office/drawing/2014/main" id="{4CDD8826-4753-4E67-9EFF-EAB366E46589}"/>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33CA7D9B-FB2A-468D-8231-CEE4554C0766}"/>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61156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BD78-7F69-42A8-B844-354273A7448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70C381C2-8AC0-42E3-97B4-57006D0AD1C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PH"/>
          </a:p>
        </p:txBody>
      </p:sp>
      <p:sp>
        <p:nvSpPr>
          <p:cNvPr id="4" name="Text Placeholder 3">
            <a:extLst>
              <a:ext uri="{FF2B5EF4-FFF2-40B4-BE49-F238E27FC236}">
                <a16:creationId xmlns:a16="http://schemas.microsoft.com/office/drawing/2014/main" id="{A987B880-D9B0-40A4-95D8-289F528DF337}"/>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5CE2714-563E-4669-B9EF-877D7DA16F7A}"/>
              </a:ext>
            </a:extLst>
          </p:cNvPr>
          <p:cNvSpPr>
            <a:spLocks noGrp="1"/>
          </p:cNvSpPr>
          <p:nvPr>
            <p:ph type="dt" sz="half" idx="10"/>
          </p:nvPr>
        </p:nvSpPr>
        <p:spPr/>
        <p:txBody>
          <a:bodyPr/>
          <a:lstStyle/>
          <a:p>
            <a:fld id="{AD005281-F76C-48B7-9329-3192B2A2ADB2}" type="datetimeFigureOut">
              <a:rPr lang="en-PH" smtClean="0"/>
              <a:t>22/06/2020</a:t>
            </a:fld>
            <a:endParaRPr lang="en-PH"/>
          </a:p>
        </p:txBody>
      </p:sp>
      <p:sp>
        <p:nvSpPr>
          <p:cNvPr id="6" name="Footer Placeholder 5">
            <a:extLst>
              <a:ext uri="{FF2B5EF4-FFF2-40B4-BE49-F238E27FC236}">
                <a16:creationId xmlns:a16="http://schemas.microsoft.com/office/drawing/2014/main" id="{69C96EF5-3FB0-4F78-8242-74E8D5264094}"/>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7DFB2EB8-CA8D-4C5E-9103-7863F35C13D1}"/>
              </a:ext>
            </a:extLst>
          </p:cNvPr>
          <p:cNvSpPr>
            <a:spLocks noGrp="1"/>
          </p:cNvSpPr>
          <p:nvPr>
            <p:ph type="sldNum" sz="quarter" idx="12"/>
          </p:nvPr>
        </p:nvSpPr>
        <p:spPr/>
        <p:txBody>
          <a:bodyPr/>
          <a:lstStyle/>
          <a:p>
            <a:fld id="{7FB706F1-DA63-4333-AA1F-4C4E2C7789E0}" type="slidenum">
              <a:rPr lang="en-PH" smtClean="0"/>
              <a:t>‹#›</a:t>
            </a:fld>
            <a:endParaRPr lang="en-PH"/>
          </a:p>
        </p:txBody>
      </p:sp>
    </p:spTree>
    <p:extLst>
      <p:ext uri="{BB962C8B-B14F-4D97-AF65-F5344CB8AC3E}">
        <p14:creationId xmlns:p14="http://schemas.microsoft.com/office/powerpoint/2010/main" val="147476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NUL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98E2FD-1A9C-4BAE-B11C-6D55A2CD294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560BBBC7-D29D-4869-851A-6383CA1C24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A1FDA711-4823-4EFC-AAE8-7EC8DFE7D7F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D005281-F76C-48B7-9329-3192B2A2ADB2}" type="datetimeFigureOut">
              <a:rPr lang="en-PH" smtClean="0"/>
              <a:t>22/06/2020</a:t>
            </a:fld>
            <a:endParaRPr lang="en-PH"/>
          </a:p>
        </p:txBody>
      </p:sp>
      <p:sp>
        <p:nvSpPr>
          <p:cNvPr id="5" name="Footer Placeholder 4">
            <a:extLst>
              <a:ext uri="{FF2B5EF4-FFF2-40B4-BE49-F238E27FC236}">
                <a16:creationId xmlns:a16="http://schemas.microsoft.com/office/drawing/2014/main" id="{5BFB3C59-8864-49C3-974F-01372162E64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AC91DD18-2FF6-4068-B8B2-1A5BBA914DB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B706F1-DA63-4333-AA1F-4C4E2C7789E0}" type="slidenum">
              <a:rPr lang="en-PH" smtClean="0"/>
              <a:t>‹#›</a:t>
            </a:fld>
            <a:endParaRPr lang="en-PH"/>
          </a:p>
        </p:txBody>
      </p:sp>
    </p:spTree>
    <p:extLst>
      <p:ext uri="{BB962C8B-B14F-4D97-AF65-F5344CB8AC3E}">
        <p14:creationId xmlns:p14="http://schemas.microsoft.com/office/powerpoint/2010/main" val="3496319444"/>
      </p:ext>
    </p:extLst>
  </p:cSld>
  <p:clrMap bg1="lt1" tx1="dk1" bg2="lt2" tx2="dk2" accent1="accent1" accent2="accent2" accent3="accent3" accent4="accent4" accent5="accent5" accent6="accent6" hlink="hlink" folHlink="folHlink"/>
  <p:sldLayoutIdLst>
    <p:sldLayoutId id="2147493545" r:id="rId1"/>
    <p:sldLayoutId id="2147493546" r:id="rId2"/>
    <p:sldLayoutId id="2147493547" r:id="rId3"/>
    <p:sldLayoutId id="2147493548" r:id="rId4"/>
    <p:sldLayoutId id="2147493549" r:id="rId5"/>
    <p:sldLayoutId id="2147493550" r:id="rId6"/>
    <p:sldLayoutId id="2147493551" r:id="rId7"/>
    <p:sldLayoutId id="2147493552" r:id="rId8"/>
    <p:sldLayoutId id="2147493553" r:id="rId9"/>
    <p:sldLayoutId id="2147493554" r:id="rId10"/>
    <p:sldLayoutId id="21474935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38B193-3A56-444D-8F25-E2706CD8C61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2D6A5B98-E1F9-42A9-BE23-B6E3DAD648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6CAB555B-85E0-4540-B6A9-5E3FBF20822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7DE6118-2437-4B30-8E3C-4D2BE6020583}" type="datetimeFigureOut">
              <a:rPr lang="en-US" smtClean="0"/>
              <a:pPr/>
              <a:t>6/22/2020</a:t>
            </a:fld>
            <a:endParaRPr lang="en-US" dirty="0"/>
          </a:p>
        </p:txBody>
      </p:sp>
      <p:sp>
        <p:nvSpPr>
          <p:cNvPr id="5" name="Footer Placeholder 4">
            <a:extLst>
              <a:ext uri="{FF2B5EF4-FFF2-40B4-BE49-F238E27FC236}">
                <a16:creationId xmlns:a16="http://schemas.microsoft.com/office/drawing/2014/main" id="{24FEF16F-A6B6-4B3D-ADCA-BA79077708F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77B2FF-78DB-41D6-A266-75AB72DA389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993777137"/>
      </p:ext>
    </p:extLst>
  </p:cSld>
  <p:clrMap bg1="lt1" tx1="dk1" bg2="lt2" tx2="dk2" accent1="accent1" accent2="accent2" accent3="accent3" accent4="accent4" accent5="accent5" accent6="accent6" hlink="hlink" folHlink="folHlink"/>
  <p:sldLayoutIdLst>
    <p:sldLayoutId id="2147493558" r:id="rId1"/>
    <p:sldLayoutId id="2147493559" r:id="rId2"/>
    <p:sldLayoutId id="2147493560" r:id="rId3"/>
    <p:sldLayoutId id="2147493561" r:id="rId4"/>
    <p:sldLayoutId id="2147493562" r:id="rId5"/>
    <p:sldLayoutId id="2147493563" r:id="rId6"/>
    <p:sldLayoutId id="2147493564" r:id="rId7"/>
    <p:sldLayoutId id="2147493565" r:id="rId8"/>
    <p:sldLayoutId id="2147493566" r:id="rId9"/>
    <p:sldLayoutId id="2147493567" r:id="rId10"/>
    <p:sldLayoutId id="2147493568" r:id="rId11"/>
    <p:sldLayoutId id="2147493569" r:id="rId12"/>
    <p:sldLayoutId id="2147493478" r:id="rId13"/>
    <p:sldLayoutId id="2147493480" r:id="rId14"/>
    <p:sldLayoutId id="2147493482" r:id="rId15"/>
    <p:sldLayoutId id="2147493483" r:id="rId16"/>
    <p:sldLayoutId id="2147493484" r:id="rId17"/>
    <p:sldLayoutId id="2147493485" r:id="rId18"/>
    <p:sldLayoutId id="2147493486" r:id="rId19"/>
    <p:sldLayoutId id="2147493488"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035" y="204349"/>
            <a:ext cx="8753431" cy="968351"/>
          </a:xfrm>
          <a:prstGeom prst="rect">
            <a:avLst/>
          </a:prstGeom>
        </p:spPr>
        <p:txBody>
          <a:bodyPr vert="horz" lIns="0" tIns="0" rIns="0" bIns="0" rtlCol="0" anchor="b" anchorCtr="0">
            <a:normAutofit/>
          </a:bodyPr>
          <a:lstStyle/>
          <a:p>
            <a:r>
              <a:rPr lang="en-US" dirty="0"/>
              <a:t>Click to edit title</a:t>
            </a:r>
          </a:p>
        </p:txBody>
      </p:sp>
      <p:sp>
        <p:nvSpPr>
          <p:cNvPr id="3" name="Text Placeholder 2"/>
          <p:cNvSpPr>
            <a:spLocks noGrp="1"/>
          </p:cNvSpPr>
          <p:nvPr>
            <p:ph type="body" idx="1"/>
          </p:nvPr>
        </p:nvSpPr>
        <p:spPr>
          <a:xfrm>
            <a:off x="209035" y="1299104"/>
            <a:ext cx="8753431" cy="3021510"/>
          </a:xfrm>
          <a:prstGeom prst="rect">
            <a:avLst/>
          </a:prstGeom>
        </p:spPr>
        <p:txBody>
          <a:bodyPr vert="horz" lIns="91440" tIns="45720" rIns="91440" bIns="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9034" y="4854839"/>
            <a:ext cx="652270" cy="155916"/>
          </a:xfrm>
          <a:prstGeom prst="rect">
            <a:avLst/>
          </a:prstGeom>
        </p:spPr>
        <p:txBody>
          <a:bodyPr vert="horz" lIns="0" tIns="0" rIns="0" bIns="0" rtlCol="0" anchor="t" anchorCtr="0"/>
          <a:lstStyle>
            <a:lvl1pPr algn="l">
              <a:defRPr sz="900">
                <a:solidFill>
                  <a:schemeClr val="bg1">
                    <a:lumMod val="50000"/>
                  </a:schemeClr>
                </a:solidFill>
              </a:defRPr>
            </a:lvl1pPr>
          </a:lstStyle>
          <a:p>
            <a:pPr defTabSz="457189"/>
            <a:fld id="{68C2560D-EC28-3B41-86E8-18F1CE0113B4}" type="datetimeFigureOut">
              <a:rPr lang="en-US" smtClean="0">
                <a:solidFill>
                  <a:prstClr val="white">
                    <a:lumMod val="50000"/>
                  </a:prstClr>
                </a:solidFill>
              </a:rPr>
              <a:pPr defTabSz="457189"/>
              <a:t>6/22/2020</a:t>
            </a:fld>
            <a:endParaRPr lang="en-US" dirty="0">
              <a:solidFill>
                <a:prstClr val="white">
                  <a:lumMod val="50000"/>
                </a:prstClr>
              </a:solidFill>
            </a:endParaRPr>
          </a:p>
        </p:txBody>
      </p:sp>
      <p:sp>
        <p:nvSpPr>
          <p:cNvPr id="5" name="Footer Placeholder 4"/>
          <p:cNvSpPr>
            <a:spLocks noGrp="1"/>
          </p:cNvSpPr>
          <p:nvPr>
            <p:ph type="ftr" sz="quarter" idx="3"/>
          </p:nvPr>
        </p:nvSpPr>
        <p:spPr>
          <a:xfrm>
            <a:off x="209034" y="4594235"/>
            <a:ext cx="4221550" cy="227697"/>
          </a:xfrm>
          <a:prstGeom prst="rect">
            <a:avLst/>
          </a:prstGeom>
        </p:spPr>
        <p:txBody>
          <a:bodyPr vert="horz" lIns="0" tIns="0" rIns="0" bIns="0" rtlCol="0" anchor="b" anchorCtr="0">
            <a:noAutofit/>
          </a:bodyPr>
          <a:lstStyle>
            <a:lvl1pPr algn="l">
              <a:defRPr sz="1000">
                <a:solidFill>
                  <a:schemeClr val="bg1">
                    <a:lumMod val="50000"/>
                  </a:schemeClr>
                </a:solidFill>
              </a:defRPr>
            </a:lvl1pPr>
          </a:lstStyle>
          <a:p>
            <a:pPr defTabSz="457189"/>
            <a:endParaRPr lang="en-US" dirty="0">
              <a:solidFill>
                <a:prstClr val="white">
                  <a:lumMod val="50000"/>
                </a:prstClr>
              </a:solidFill>
            </a:endParaRPr>
          </a:p>
        </p:txBody>
      </p:sp>
      <p:sp>
        <p:nvSpPr>
          <p:cNvPr id="6" name="Slide Number Placeholder 5"/>
          <p:cNvSpPr>
            <a:spLocks noGrp="1"/>
          </p:cNvSpPr>
          <p:nvPr>
            <p:ph type="sldNum" sz="quarter" idx="4"/>
          </p:nvPr>
        </p:nvSpPr>
        <p:spPr>
          <a:xfrm>
            <a:off x="861305" y="4854839"/>
            <a:ext cx="455188" cy="155916"/>
          </a:xfrm>
          <a:prstGeom prst="rect">
            <a:avLst/>
          </a:prstGeom>
        </p:spPr>
        <p:txBody>
          <a:bodyPr vert="horz" lIns="0" tIns="0" rIns="91440" bIns="0" rtlCol="0" anchor="t" anchorCtr="0"/>
          <a:lstStyle>
            <a:lvl1pPr algn="l">
              <a:defRPr sz="900">
                <a:solidFill>
                  <a:schemeClr val="bg1">
                    <a:lumMod val="50000"/>
                  </a:schemeClr>
                </a:solidFill>
              </a:defRPr>
            </a:lvl1pPr>
          </a:lstStyle>
          <a:p>
            <a:pPr defTabSz="457189"/>
            <a:fld id="{2066355A-084C-D24E-9AD2-7E4FC41EA627}" type="slidenum">
              <a:rPr lang="en-US" smtClean="0">
                <a:solidFill>
                  <a:prstClr val="white">
                    <a:lumMod val="50000"/>
                  </a:prstClr>
                </a:solidFill>
              </a:rPr>
              <a:pPr defTabSz="457189"/>
              <a:t>‹#›</a:t>
            </a:fld>
            <a:endParaRPr lang="en-US" dirty="0">
              <a:solidFill>
                <a:prstClr val="white">
                  <a:lumMod val="50000"/>
                </a:prstClr>
              </a:solidFill>
            </a:endParaRPr>
          </a:p>
        </p:txBody>
      </p:sp>
    </p:spTree>
    <p:extLst>
      <p:ext uri="{BB962C8B-B14F-4D97-AF65-F5344CB8AC3E}">
        <p14:creationId xmlns:p14="http://schemas.microsoft.com/office/powerpoint/2010/main" val="3716322480"/>
      </p:ext>
    </p:extLst>
  </p:cSld>
  <p:clrMap bg1="lt1" tx1="dk1" bg2="lt2" tx2="dk2" accent1="accent1" accent2="accent2" accent3="accent3" accent4="accent4" accent5="accent5" accent6="accent6" hlink="hlink" folHlink="folHlink"/>
  <p:sldLayoutIdLst>
    <p:sldLayoutId id="2147493571" r:id="rId1"/>
    <p:sldLayoutId id="2147493572" r:id="rId2"/>
    <p:sldLayoutId id="2147493573" r:id="rId3"/>
    <p:sldLayoutId id="2147493574" r:id="rId4"/>
    <p:sldLayoutId id="2147493575" r:id="rId5"/>
    <p:sldLayoutId id="2147493576" r:id="rId6"/>
    <p:sldLayoutId id="2147493577" r:id="rId7"/>
    <p:sldLayoutId id="2147493578" r:id="rId8"/>
    <p:sldLayoutId id="2147493579" r:id="rId9"/>
    <p:sldLayoutId id="2147493580" r:id="rId10"/>
    <p:sldLayoutId id="2147493581" r:id="rId11"/>
    <p:sldLayoutId id="2147493582" r:id="rId12"/>
    <p:sldLayoutId id="2147493583" r:id="rId13"/>
    <p:sldLayoutId id="2147493584" r:id="rId14"/>
    <p:sldLayoutId id="2147493585" r:id="rId15"/>
    <p:sldLayoutId id="2147493586" r:id="rId16"/>
    <p:sldLayoutId id="2147493587" r:id="rId17"/>
    <p:sldLayoutId id="2147493588" r:id="rId18"/>
  </p:sldLayoutIdLst>
  <p:txStyles>
    <p:titleStyle>
      <a:lvl1pPr algn="l" defTabSz="457189"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342892" indent="-342892" algn="l" defTabSz="457189" rtl="0" eaLnBrk="1" latinLnBrk="0" hangingPunct="1">
        <a:spcBef>
          <a:spcPct val="20000"/>
        </a:spcBef>
        <a:buClr>
          <a:schemeClr val="accent1"/>
        </a:buClr>
        <a:buFont typeface="Arial"/>
        <a:buChar char="•"/>
        <a:defRPr sz="2400" kern="1200">
          <a:solidFill>
            <a:schemeClr val="tx1"/>
          </a:solidFill>
          <a:latin typeface="+mn-lt"/>
          <a:ea typeface="+mn-ea"/>
          <a:cs typeface="+mn-cs"/>
        </a:defRPr>
      </a:lvl1pPr>
      <a:lvl2pPr marL="742931" indent="-285743" algn="l" defTabSz="457189"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2972" indent="-228594" algn="l" defTabSz="457189" rtl="0" eaLnBrk="1" latinLnBrk="0" hangingPunct="1">
        <a:spcBef>
          <a:spcPct val="20000"/>
        </a:spcBef>
        <a:buClr>
          <a:schemeClr val="accent1"/>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2057348" indent="-228594" algn="l" defTabSz="457189" rtl="0" eaLnBrk="1" latinLnBrk="0" hangingPunct="1">
        <a:spcBef>
          <a:spcPct val="20000"/>
        </a:spcBef>
        <a:buClr>
          <a:schemeClr val="accent1"/>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7.emf"/><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29.png"/><Relationship Id="rId9"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2.wdp"/><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9">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71027"/>
            <a:ext cx="8793480" cy="478345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439C625F-AABD-4713-B17C-7D2BB8E7C34F}"/>
              </a:ext>
            </a:extLst>
          </p:cNvPr>
          <p:cNvSpPr>
            <a:spLocks noGrp="1"/>
          </p:cNvSpPr>
          <p:nvPr>
            <p:ph type="ctrTitle"/>
          </p:nvPr>
        </p:nvSpPr>
        <p:spPr>
          <a:xfrm>
            <a:off x="239412" y="630711"/>
            <a:ext cx="5105678" cy="1839234"/>
          </a:xfrm>
        </p:spPr>
        <p:txBody>
          <a:bodyPr vert="horz" lIns="91440" tIns="45720" rIns="91440" bIns="45720" rtlCol="0" anchor="ctr">
            <a:noAutofit/>
          </a:bodyPr>
          <a:lstStyle/>
          <a:p>
            <a:pPr defTabSz="914400"/>
            <a:r>
              <a:rPr lang="en-US" sz="1800" b="1" dirty="0">
                <a:solidFill>
                  <a:schemeClr val="bg1"/>
                </a:solidFill>
                <a:highlight>
                  <a:srgbClr val="0000FF"/>
                </a:highlight>
                <a:latin typeface="+mn-lt"/>
              </a:rPr>
              <a:t>Mindanao Virtual Protection Coordination Platform </a:t>
            </a:r>
            <a:r>
              <a:rPr lang="en-US" sz="1600" b="1" dirty="0">
                <a:solidFill>
                  <a:srgbClr val="0072BC"/>
                </a:solidFill>
                <a:effectLst>
                  <a:outerShdw blurRad="38100" dist="38100" dir="2700000" algn="tl">
                    <a:srgbClr val="000000">
                      <a:alpha val="43137"/>
                    </a:srgbClr>
                  </a:outerShdw>
                </a:effectLst>
                <a:latin typeface="+mn-lt"/>
              </a:rPr>
              <a:t>Responding to Protection Concerns and Displacement </a:t>
            </a:r>
            <a:br>
              <a:rPr lang="en-US" sz="1600" b="1" dirty="0">
                <a:solidFill>
                  <a:srgbClr val="0072BC"/>
                </a:solidFill>
                <a:effectLst>
                  <a:outerShdw blurRad="38100" dist="38100" dir="2700000" algn="tl">
                    <a:srgbClr val="000000">
                      <a:alpha val="43137"/>
                    </a:srgbClr>
                  </a:outerShdw>
                </a:effectLst>
                <a:latin typeface="+mn-lt"/>
              </a:rPr>
            </a:br>
            <a:r>
              <a:rPr lang="en-US" sz="1600" b="1" dirty="0">
                <a:solidFill>
                  <a:srgbClr val="0072BC"/>
                </a:solidFill>
                <a:effectLst>
                  <a:outerShdw blurRad="38100" dist="38100" dir="2700000" algn="tl">
                    <a:srgbClr val="000000">
                      <a:alpha val="43137"/>
                    </a:srgbClr>
                  </a:outerShdw>
                </a:effectLst>
                <a:latin typeface="+mn-lt"/>
              </a:rPr>
              <a:t>in the Context of COVID-19 Pandemic   </a:t>
            </a:r>
            <a:endParaRPr lang="en-US" sz="1800" b="1" dirty="0">
              <a:solidFill>
                <a:srgbClr val="0072BC"/>
              </a:solidFill>
              <a:effectLst>
                <a:outerShdw blurRad="38100" dist="38100" dir="2700000" algn="tl">
                  <a:srgbClr val="000000">
                    <a:alpha val="43137"/>
                  </a:srgbClr>
                </a:outerShdw>
              </a:effectLst>
              <a:latin typeface="+mn-lt"/>
            </a:endParaRPr>
          </a:p>
        </p:txBody>
      </p:sp>
      <p:sp>
        <p:nvSpPr>
          <p:cNvPr id="5" name="Subtitle 4">
            <a:extLst>
              <a:ext uri="{FF2B5EF4-FFF2-40B4-BE49-F238E27FC236}">
                <a16:creationId xmlns:a16="http://schemas.microsoft.com/office/drawing/2014/main" id="{34255C76-E52D-42DA-A187-0F06CBD1B564}"/>
              </a:ext>
            </a:extLst>
          </p:cNvPr>
          <p:cNvSpPr>
            <a:spLocks noGrp="1"/>
          </p:cNvSpPr>
          <p:nvPr>
            <p:ph type="subTitle" idx="1"/>
          </p:nvPr>
        </p:nvSpPr>
        <p:spPr>
          <a:xfrm>
            <a:off x="766703" y="2929629"/>
            <a:ext cx="4504644" cy="1127921"/>
          </a:xfrm>
        </p:spPr>
        <p:txBody>
          <a:bodyPr vert="horz" lIns="91440" tIns="45720" rIns="91440" bIns="45720" rtlCol="0">
            <a:normAutofit/>
          </a:bodyPr>
          <a:lstStyle/>
          <a:p>
            <a:pPr defTabSz="914400">
              <a:lnSpc>
                <a:spcPct val="100000"/>
              </a:lnSpc>
              <a:spcBef>
                <a:spcPts val="0"/>
              </a:spcBef>
            </a:pPr>
            <a:r>
              <a:rPr lang="en-US" b="1" dirty="0">
                <a:solidFill>
                  <a:srgbClr val="0072BC"/>
                </a:solidFill>
                <a:effectLst>
                  <a:outerShdw blurRad="38100" dist="38100" dir="2700000" algn="tl">
                    <a:srgbClr val="000000">
                      <a:alpha val="43137"/>
                    </a:srgbClr>
                  </a:outerShdw>
                </a:effectLst>
              </a:rPr>
              <a:t>PROTECTION MEETING</a:t>
            </a:r>
          </a:p>
          <a:p>
            <a:pPr defTabSz="914400">
              <a:lnSpc>
                <a:spcPct val="100000"/>
              </a:lnSpc>
              <a:spcBef>
                <a:spcPts val="0"/>
              </a:spcBef>
            </a:pPr>
            <a:r>
              <a:rPr lang="en-US" b="1" dirty="0">
                <a:solidFill>
                  <a:srgbClr val="0072BC"/>
                </a:solidFill>
                <a:effectLst>
                  <a:outerShdw blurRad="38100" dist="38100" dir="2700000" algn="tl">
                    <a:srgbClr val="000000">
                      <a:alpha val="43137"/>
                    </a:srgbClr>
                  </a:outerShdw>
                </a:effectLst>
              </a:rPr>
              <a:t>led by MSSD and co-led by UNHCR</a:t>
            </a:r>
          </a:p>
          <a:p>
            <a:pPr defTabSz="914400">
              <a:lnSpc>
                <a:spcPct val="100000"/>
              </a:lnSpc>
              <a:spcBef>
                <a:spcPts val="0"/>
              </a:spcBef>
            </a:pPr>
            <a:r>
              <a:rPr lang="en-US" b="1" dirty="0">
                <a:solidFill>
                  <a:srgbClr val="0072BC"/>
                </a:solidFill>
                <a:effectLst>
                  <a:outerShdw blurRad="38100" dist="38100" dir="2700000" algn="tl">
                    <a:srgbClr val="000000">
                      <a:alpha val="43137"/>
                    </a:srgbClr>
                  </a:outerShdw>
                </a:effectLst>
              </a:rPr>
              <a:t>23 June 2020</a:t>
            </a:r>
          </a:p>
        </p:txBody>
      </p:sp>
      <p:sp>
        <p:nvSpPr>
          <p:cNvPr id="28" name="Rectangle 21">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0349" y="524779"/>
            <a:ext cx="3086100" cy="4107942"/>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F4D8ECDD-3DE4-4540-B31C-C6DA6C47DE11}"/>
              </a:ext>
            </a:extLst>
          </p:cNvPr>
          <p:cNvPicPr/>
          <p:nvPr/>
        </p:nvPicPr>
        <p:blipFill rotWithShape="1">
          <a:blip r:embed="rId3">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l="7651" r="6920" b="13513"/>
          <a:stretch/>
        </p:blipFill>
        <p:spPr bwMode="auto">
          <a:xfrm>
            <a:off x="5832944" y="767639"/>
            <a:ext cx="2460909" cy="2225310"/>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BA086856-05FE-4AA6-966F-7BB462FA71A2}"/>
              </a:ext>
            </a:extLst>
          </p:cNvPr>
          <p:cNvSpPr/>
          <p:nvPr/>
        </p:nvSpPr>
        <p:spPr>
          <a:xfrm>
            <a:off x="5520349" y="3786175"/>
            <a:ext cx="3053621" cy="707886"/>
          </a:xfrm>
          <a:prstGeom prst="rect">
            <a:avLst/>
          </a:prstGeom>
        </p:spPr>
        <p:txBody>
          <a:bodyPr wrap="square">
            <a:spAutoFit/>
          </a:bodyPr>
          <a:lstStyle/>
          <a:p>
            <a:pPr algn="r"/>
            <a:r>
              <a:rPr lang="en-US" sz="2000" b="1" dirty="0">
                <a:solidFill>
                  <a:srgbClr val="0072BC"/>
                </a:solidFill>
                <a:effectLst>
                  <a:outerShdw blurRad="38100" dist="38100" dir="2700000" algn="tl">
                    <a:srgbClr val="000000">
                      <a:alpha val="43137"/>
                    </a:srgbClr>
                  </a:outerShdw>
                </a:effectLst>
              </a:rPr>
              <a:t>5</a:t>
            </a:r>
            <a:r>
              <a:rPr lang="en-US" sz="2000" b="1" baseline="30000" dirty="0">
                <a:solidFill>
                  <a:srgbClr val="0072BC"/>
                </a:solidFill>
                <a:effectLst>
                  <a:outerShdw blurRad="38100" dist="38100" dir="2700000" algn="tl">
                    <a:srgbClr val="000000">
                      <a:alpha val="43137"/>
                    </a:srgbClr>
                  </a:outerShdw>
                </a:effectLst>
              </a:rPr>
              <a:t>th</a:t>
            </a:r>
            <a:r>
              <a:rPr lang="en-US" sz="2000" b="1" dirty="0">
                <a:solidFill>
                  <a:srgbClr val="0072BC"/>
                </a:solidFill>
                <a:effectLst>
                  <a:outerShdw blurRad="38100" dist="38100" dir="2700000" algn="tl">
                    <a:srgbClr val="000000">
                      <a:alpha val="43137"/>
                    </a:srgbClr>
                  </a:outerShdw>
                </a:effectLst>
              </a:rPr>
              <a:t> MVPCP First Session </a:t>
            </a:r>
          </a:p>
          <a:p>
            <a:pPr algn="r"/>
            <a:r>
              <a:rPr lang="en-US" sz="2000" b="1" dirty="0">
                <a:solidFill>
                  <a:srgbClr val="0072BC"/>
                </a:solidFill>
                <a:effectLst>
                  <a:outerShdw blurRad="38100" dist="38100" dir="2700000" algn="tl">
                    <a:srgbClr val="000000">
                      <a:alpha val="43137"/>
                    </a:srgbClr>
                  </a:outerShdw>
                </a:effectLst>
              </a:rPr>
              <a:t>on BARMM</a:t>
            </a:r>
          </a:p>
        </p:txBody>
      </p:sp>
    </p:spTree>
    <p:extLst>
      <p:ext uri="{BB962C8B-B14F-4D97-AF65-F5344CB8AC3E}">
        <p14:creationId xmlns:p14="http://schemas.microsoft.com/office/powerpoint/2010/main" val="3635100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BBB1E-6830-403C-8D89-B209CBAA5C18}"/>
              </a:ext>
            </a:extLst>
          </p:cNvPr>
          <p:cNvSpPr>
            <a:spLocks noGrp="1"/>
          </p:cNvSpPr>
          <p:nvPr>
            <p:ph type="title"/>
          </p:nvPr>
        </p:nvSpPr>
        <p:spPr/>
        <p:txBody>
          <a:bodyPr/>
          <a:lstStyle/>
          <a:p>
            <a:r>
              <a:rPr lang="en-US" sz="6000" b="1" dirty="0">
                <a:solidFill>
                  <a:srgbClr val="0072BC"/>
                </a:solidFill>
              </a:rPr>
              <a:t>Key Protection Updates</a:t>
            </a:r>
            <a:br>
              <a:rPr lang="en-US" dirty="0"/>
            </a:br>
            <a:r>
              <a:rPr lang="en-US" dirty="0">
                <a:solidFill>
                  <a:srgbClr val="0072BC"/>
                </a:solidFill>
                <a:highlight>
                  <a:srgbClr val="FFFF00"/>
                </a:highlight>
              </a:rPr>
              <a:t>Maguindanao</a:t>
            </a:r>
            <a:endParaRPr lang="en-PH" dirty="0">
              <a:solidFill>
                <a:srgbClr val="0072BC"/>
              </a:solidFill>
              <a:highlight>
                <a:srgbClr val="FFFF00"/>
              </a:highlight>
            </a:endParaRPr>
          </a:p>
        </p:txBody>
      </p:sp>
      <p:sp>
        <p:nvSpPr>
          <p:cNvPr id="5" name="Text Placeholder 4">
            <a:extLst>
              <a:ext uri="{FF2B5EF4-FFF2-40B4-BE49-F238E27FC236}">
                <a16:creationId xmlns:a16="http://schemas.microsoft.com/office/drawing/2014/main" id="{22E193BA-67DF-481A-BB97-52884C029606}"/>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24263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2094192"/>
              </p:ext>
            </p:extLst>
          </p:nvPr>
        </p:nvGraphicFramePr>
        <p:xfrm>
          <a:off x="0" y="14714"/>
          <a:ext cx="9144000" cy="5128787"/>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255439">
                <a:tc gridSpan="5">
                  <a:txBody>
                    <a:bodyPr/>
                    <a:lstStyle/>
                    <a:p>
                      <a:pPr algn="ctr"/>
                      <a:r>
                        <a:rPr lang="en-US" sz="900" dirty="0">
                          <a:solidFill>
                            <a:schemeClr val="bg1"/>
                          </a:solidFill>
                          <a:latin typeface="+mn-lt"/>
                        </a:rPr>
                        <a:t>Displacement</a:t>
                      </a:r>
                      <a:r>
                        <a:rPr lang="en-US" sz="900" baseline="0" dirty="0">
                          <a:solidFill>
                            <a:schemeClr val="bg1"/>
                          </a:solidFill>
                          <a:latin typeface="+mn-lt"/>
                        </a:rPr>
                        <a:t> in Maguindanao as of 2 June, 2020</a:t>
                      </a:r>
                      <a:endParaRPr lang="en-GB" sz="900" dirty="0">
                        <a:solidFill>
                          <a:schemeClr val="bg1"/>
                        </a:solidFill>
                        <a:latin typeface="+mn-lt"/>
                      </a:endParaRPr>
                    </a:p>
                  </a:txBody>
                  <a:tcPr marL="68580" marR="68580" marT="34290" marB="34290"/>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extLst>
                  <a:ext uri="{0D108BD9-81ED-4DB2-BD59-A6C34878D82A}">
                    <a16:rowId xmlns:a16="http://schemas.microsoft.com/office/drawing/2014/main" val="10000"/>
                  </a:ext>
                </a:extLst>
              </a:tr>
              <a:tr h="261290">
                <a:tc gridSpan="2">
                  <a:txBody>
                    <a:bodyPr/>
                    <a:lstStyle/>
                    <a:p>
                      <a:pPr algn="ctr">
                        <a:lnSpc>
                          <a:spcPct val="107000"/>
                        </a:lnSpc>
                        <a:spcAft>
                          <a:spcPts val="0"/>
                        </a:spcAft>
                      </a:pPr>
                      <a:r>
                        <a:rPr lang="en-PH" sz="900" b="0" dirty="0">
                          <a:solidFill>
                            <a:schemeClr val="tx1"/>
                          </a:solidFill>
                          <a:effectLst/>
                          <a:latin typeface="+mn-lt"/>
                          <a:ea typeface="Calibri" panose="020F0502020204030204" pitchFamily="34" charset="0"/>
                          <a:cs typeface="Times New Roman" panose="02020603050405020304" pitchFamily="18" charset="0"/>
                        </a:rPr>
                        <a:t>INCIDENT</a:t>
                      </a:r>
                      <a:endParaRPr lang="en-GB" sz="9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algn="ct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PH" sz="900" b="0" dirty="0">
                          <a:solidFill>
                            <a:schemeClr val="tx1"/>
                          </a:solidFill>
                          <a:effectLst/>
                          <a:latin typeface="+mn-lt"/>
                          <a:ea typeface="Calibri" panose="020F0502020204030204" pitchFamily="34" charset="0"/>
                          <a:cs typeface="Times New Roman" panose="02020603050405020304" pitchFamily="18" charset="0"/>
                        </a:rPr>
                        <a:t>DATE OF INCIDENT</a:t>
                      </a:r>
                      <a:endParaRPr lang="en-GB" sz="9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PH" sz="900" b="0" dirty="0">
                          <a:solidFill>
                            <a:schemeClr val="tx1"/>
                          </a:solidFill>
                          <a:effectLst/>
                          <a:latin typeface="+mn-lt"/>
                          <a:ea typeface="Calibri" panose="020F0502020204030204" pitchFamily="34" charset="0"/>
                          <a:cs typeface="Times New Roman" panose="02020603050405020304" pitchFamily="18" charset="0"/>
                        </a:rPr>
                        <a:t>NUMBER</a:t>
                      </a:r>
                      <a:r>
                        <a:rPr lang="en-PH" sz="900" b="0" baseline="0" dirty="0">
                          <a:solidFill>
                            <a:schemeClr val="tx1"/>
                          </a:solidFill>
                          <a:effectLst/>
                          <a:latin typeface="+mn-lt"/>
                          <a:ea typeface="Calibri" panose="020F0502020204030204" pitchFamily="34" charset="0"/>
                          <a:cs typeface="Times New Roman" panose="02020603050405020304" pitchFamily="18" charset="0"/>
                        </a:rPr>
                        <a:t> OF IDPs</a:t>
                      </a:r>
                      <a:r>
                        <a:rPr lang="en-PH" sz="900" b="0" dirty="0">
                          <a:solidFill>
                            <a:schemeClr val="tx1"/>
                          </a:solidFill>
                          <a:effectLst/>
                          <a:latin typeface="+mn-lt"/>
                          <a:ea typeface="Calibri" panose="020F0502020204030204" pitchFamily="34" charset="0"/>
                          <a:cs typeface="Times New Roman" panose="02020603050405020304" pitchFamily="18" charset="0"/>
                        </a:rPr>
                        <a:t> </a:t>
                      </a:r>
                      <a:endParaRPr lang="en-GB" sz="9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PH" sz="900" b="0" dirty="0">
                          <a:solidFill>
                            <a:schemeClr val="tx1"/>
                          </a:solidFill>
                          <a:effectLst/>
                          <a:latin typeface="+mn-lt"/>
                          <a:ea typeface="Calibri" panose="020F0502020204030204" pitchFamily="34" charset="0"/>
                          <a:cs typeface="Times New Roman" panose="02020603050405020304" pitchFamily="18" charset="0"/>
                        </a:rPr>
                        <a:t>STATUS</a:t>
                      </a:r>
                      <a:endParaRPr lang="en-GB" sz="9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730729">
                <a:tc gridSpan="2">
                  <a:txBody>
                    <a:bodyPr/>
                    <a:lstStyle/>
                    <a:p>
                      <a:pPr algn="ctr">
                        <a:lnSpc>
                          <a:spcPct val="107000"/>
                        </a:lnSpc>
                        <a:spcAft>
                          <a:spcPts val="0"/>
                        </a:spcAft>
                      </a:pPr>
                      <a:r>
                        <a:rPr lang="en-GB" sz="900" b="1" i="0" kern="1200" dirty="0">
                          <a:solidFill>
                            <a:schemeClr val="dk1"/>
                          </a:solidFill>
                          <a:effectLst/>
                          <a:latin typeface="+mn-lt"/>
                          <a:ea typeface="+mn-ea"/>
                          <a:cs typeface="+mn-cs"/>
                        </a:rPr>
                        <a:t>Forced displacement due to recurring clan</a:t>
                      </a:r>
                      <a:r>
                        <a:rPr lang="en-GB" sz="900" b="1" i="0" kern="1200" baseline="0" dirty="0">
                          <a:solidFill>
                            <a:schemeClr val="dk1"/>
                          </a:solidFill>
                          <a:effectLst/>
                          <a:latin typeface="+mn-lt"/>
                          <a:ea typeface="+mn-ea"/>
                          <a:cs typeface="+mn-cs"/>
                        </a:rPr>
                        <a:t> feud in </a:t>
                      </a:r>
                      <a:r>
                        <a:rPr lang="en-GB" sz="900" b="1" i="0" kern="1200" baseline="0" dirty="0" err="1">
                          <a:solidFill>
                            <a:schemeClr val="dk1"/>
                          </a:solidFill>
                          <a:effectLst/>
                          <a:latin typeface="+mn-lt"/>
                          <a:ea typeface="+mn-ea"/>
                          <a:cs typeface="+mn-cs"/>
                        </a:rPr>
                        <a:t>Talitay</a:t>
                      </a:r>
                      <a:endParaRPr lang="en-GB" sz="9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900" b="1" dirty="0">
                          <a:solidFill>
                            <a:schemeClr val="tx1"/>
                          </a:solidFill>
                          <a:effectLst/>
                          <a:latin typeface="+mn-lt"/>
                          <a:ea typeface="Calibri" panose="020F0502020204030204" pitchFamily="34" charset="0"/>
                          <a:cs typeface="Times New Roman" panose="02020603050405020304" pitchFamily="18" charset="0"/>
                        </a:rPr>
                        <a:t>March 19, 26, May 5 and 29, 2020,</a:t>
                      </a:r>
                    </a:p>
                    <a:p>
                      <a:pPr algn="ctr">
                        <a:lnSpc>
                          <a:spcPct val="107000"/>
                        </a:lnSpc>
                        <a:spcAft>
                          <a:spcPts val="0"/>
                        </a:spcAft>
                      </a:pPr>
                      <a:endParaRPr lang="en-GB" sz="9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900" b="1" dirty="0">
                          <a:solidFill>
                            <a:srgbClr val="FF0000"/>
                          </a:solidFill>
                          <a:effectLst/>
                          <a:latin typeface="+mn-lt"/>
                          <a:ea typeface="Calibri" panose="020F0502020204030204" pitchFamily="34" charset="0"/>
                          <a:cs typeface="Times New Roman" panose="02020603050405020304" pitchFamily="18" charset="0"/>
                        </a:rPr>
                        <a:t>994 families/approximately 4,970 individuals based on the verification and field monitoring of CFSI last 19 June 2020</a:t>
                      </a:r>
                      <a:endParaRPr lang="en-GB" sz="900" b="1" i="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900" b="1" dirty="0">
                          <a:solidFill>
                            <a:schemeClr val="tx1"/>
                          </a:solidFill>
                          <a:effectLst/>
                          <a:latin typeface="+mn-lt"/>
                          <a:ea typeface="Calibri" panose="020F0502020204030204" pitchFamily="34" charset="0"/>
                          <a:cs typeface="Times New Roman" panose="02020603050405020304" pitchFamily="18" charset="0"/>
                        </a:rPr>
                        <a:t>Still displaced</a:t>
                      </a:r>
                      <a:endParaRPr lang="en-GB" sz="9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660977">
                <a:tc gridSpan="5">
                  <a:txBody>
                    <a:bodyPr/>
                    <a:lstStyle/>
                    <a:p>
                      <a:pPr algn="just">
                        <a:lnSpc>
                          <a:spcPct val="107000"/>
                        </a:lnSpc>
                        <a:spcAft>
                          <a:spcPts val="0"/>
                        </a:spcAft>
                      </a:pPr>
                      <a:r>
                        <a:rPr lang="en-GB" sz="900" b="0" i="0" kern="1200" dirty="0">
                          <a:solidFill>
                            <a:schemeClr val="dk1"/>
                          </a:solidFill>
                          <a:effectLst/>
                          <a:latin typeface="+mn-lt"/>
                          <a:ea typeface="+mn-ea"/>
                          <a:cs typeface="+mn-cs"/>
                        </a:rPr>
                        <a:t>On 26 April 2020, a fire broke out at the boundaries of </a:t>
                      </a:r>
                      <a:r>
                        <a:rPr lang="en-GB" sz="900" b="0" i="0" kern="1200" dirty="0" err="1">
                          <a:solidFill>
                            <a:schemeClr val="dk1"/>
                          </a:solidFill>
                          <a:effectLst/>
                          <a:latin typeface="+mn-lt"/>
                          <a:ea typeface="+mn-ea"/>
                          <a:cs typeface="+mn-cs"/>
                        </a:rPr>
                        <a:t>Pageda</a:t>
                      </a:r>
                      <a:r>
                        <a:rPr lang="en-GB" sz="900" b="0" i="0" kern="1200" dirty="0">
                          <a:solidFill>
                            <a:schemeClr val="dk1"/>
                          </a:solidFill>
                          <a:effectLst/>
                          <a:latin typeface="+mn-lt"/>
                          <a:ea typeface="+mn-ea"/>
                          <a:cs typeface="+mn-cs"/>
                        </a:rPr>
                        <a:t> and </a:t>
                      </a:r>
                      <a:r>
                        <a:rPr lang="en-GB" sz="900" b="0" i="0" kern="1200" dirty="0" err="1">
                          <a:solidFill>
                            <a:schemeClr val="dk1"/>
                          </a:solidFill>
                          <a:effectLst/>
                          <a:latin typeface="+mn-lt"/>
                          <a:ea typeface="+mn-ea"/>
                          <a:cs typeface="+mn-cs"/>
                        </a:rPr>
                        <a:t>Gadungan</a:t>
                      </a:r>
                      <a:r>
                        <a:rPr lang="en-GB" sz="900" b="0" i="0" kern="1200" dirty="0">
                          <a:solidFill>
                            <a:schemeClr val="dk1"/>
                          </a:solidFill>
                          <a:effectLst/>
                          <a:latin typeface="+mn-lt"/>
                          <a:ea typeface="+mn-ea"/>
                          <a:cs typeface="+mn-cs"/>
                        </a:rPr>
                        <a:t> barangays, located in </a:t>
                      </a:r>
                      <a:r>
                        <a:rPr lang="en-GB" sz="900" b="0" i="0" kern="1200" dirty="0" err="1">
                          <a:solidFill>
                            <a:schemeClr val="dk1"/>
                          </a:solidFill>
                          <a:effectLst/>
                          <a:latin typeface="+mn-lt"/>
                          <a:ea typeface="+mn-ea"/>
                          <a:cs typeface="+mn-cs"/>
                        </a:rPr>
                        <a:t>Talitay</a:t>
                      </a:r>
                      <a:r>
                        <a:rPr lang="en-GB" sz="900" b="0" i="0" kern="1200" dirty="0">
                          <a:solidFill>
                            <a:schemeClr val="dk1"/>
                          </a:solidFill>
                          <a:effectLst/>
                          <a:latin typeface="+mn-lt"/>
                          <a:ea typeface="+mn-ea"/>
                          <a:cs typeface="+mn-cs"/>
                        </a:rPr>
                        <a:t> municipality. The incident was allegedly perpetrated by a group of armed men. Approximately 714 families (3,570 persons) have been displaced. There is likelihood that the on-going tension might escalate in the adjacent communities and the number of displaced families will increase. The conflict in </a:t>
                      </a:r>
                      <a:r>
                        <a:rPr lang="en-GB" sz="900" b="0" i="0" kern="1200" dirty="0" err="1">
                          <a:solidFill>
                            <a:schemeClr val="dk1"/>
                          </a:solidFill>
                          <a:effectLst/>
                          <a:latin typeface="+mn-lt"/>
                          <a:ea typeface="+mn-ea"/>
                          <a:cs typeface="+mn-cs"/>
                        </a:rPr>
                        <a:t>Talitay</a:t>
                      </a:r>
                      <a:r>
                        <a:rPr lang="en-GB" sz="900" b="0" i="0" kern="1200" dirty="0">
                          <a:solidFill>
                            <a:schemeClr val="dk1"/>
                          </a:solidFill>
                          <a:effectLst/>
                          <a:latin typeface="+mn-lt"/>
                          <a:ea typeface="+mn-ea"/>
                          <a:cs typeface="+mn-cs"/>
                        </a:rPr>
                        <a:t> is recurring due to unresolved RIDO. Multiple displacements took place within March to April.</a:t>
                      </a: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055107">
                <a:tc gridSpan="5">
                  <a:txBody>
                    <a:bodyPr/>
                    <a:lstStyle/>
                    <a:p>
                      <a:pPr marL="0" marR="0" lvl="0" indent="0" algn="just" defTabSz="457200" rtl="0" eaLnBrk="1" fontAlgn="auto" latinLnBrk="0" hangingPunct="1">
                        <a:lnSpc>
                          <a:spcPct val="107000"/>
                        </a:lnSpc>
                        <a:spcBef>
                          <a:spcPts val="0"/>
                        </a:spcBef>
                        <a:spcAft>
                          <a:spcPts val="0"/>
                        </a:spcAft>
                        <a:buClrTx/>
                        <a:buSzTx/>
                        <a:buFontTx/>
                        <a:buNone/>
                        <a:tabLst/>
                        <a:defRPr/>
                      </a:pPr>
                      <a:endParaRPr lang="en-US" sz="900" b="1" dirty="0">
                        <a:solidFill>
                          <a:schemeClr val="tx1"/>
                        </a:solidFill>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US" sz="900" b="1" dirty="0">
                          <a:solidFill>
                            <a:schemeClr val="tx1"/>
                          </a:solidFill>
                          <a:effectLst/>
                          <a:latin typeface="+mn-lt"/>
                          <a:ea typeface="Calibri" panose="020F0502020204030204" pitchFamily="34" charset="0"/>
                          <a:cs typeface="Times New Roman" panose="02020603050405020304" pitchFamily="18" charset="0"/>
                        </a:rPr>
                        <a:t>Key</a:t>
                      </a:r>
                      <a:r>
                        <a:rPr lang="en-US" sz="900" b="1" baseline="0" dirty="0">
                          <a:solidFill>
                            <a:schemeClr val="tx1"/>
                          </a:solidFill>
                          <a:effectLst/>
                          <a:latin typeface="+mn-lt"/>
                          <a:ea typeface="Calibri" panose="020F0502020204030204" pitchFamily="34" charset="0"/>
                          <a:cs typeface="Times New Roman" panose="02020603050405020304" pitchFamily="18" charset="0"/>
                        </a:rPr>
                        <a:t> Protection Issues, needs and gaps: </a:t>
                      </a:r>
                    </a:p>
                    <a:p>
                      <a:pPr marL="228600" indent="-228600" algn="just">
                        <a:lnSpc>
                          <a:spcPct val="107000"/>
                        </a:lnSpc>
                        <a:spcAft>
                          <a:spcPts val="0"/>
                        </a:spcAft>
                        <a:buAutoNum type="arabicPeriod"/>
                      </a:pPr>
                      <a:r>
                        <a:rPr lang="en-GB" sz="900" b="0" i="0" kern="1200" dirty="0">
                          <a:solidFill>
                            <a:schemeClr val="dk1"/>
                          </a:solidFill>
                          <a:effectLst/>
                          <a:latin typeface="+mn-lt"/>
                          <a:ea typeface="+mn-ea"/>
                          <a:cs typeface="+mn-cs"/>
                        </a:rPr>
                        <a:t>Repeated displacement due to unresolved</a:t>
                      </a:r>
                      <a:r>
                        <a:rPr lang="en-GB" sz="900" b="0" i="0" kern="1200" baseline="0" dirty="0">
                          <a:solidFill>
                            <a:schemeClr val="dk1"/>
                          </a:solidFill>
                          <a:effectLst/>
                          <a:latin typeface="+mn-lt"/>
                          <a:ea typeface="+mn-ea"/>
                          <a:cs typeface="+mn-cs"/>
                        </a:rPr>
                        <a:t> clan feud.</a:t>
                      </a:r>
                    </a:p>
                    <a:p>
                      <a:pPr marL="228600" indent="-228600" algn="just">
                        <a:lnSpc>
                          <a:spcPct val="107000"/>
                        </a:lnSpc>
                        <a:spcAft>
                          <a:spcPts val="0"/>
                        </a:spcAft>
                        <a:buAutoNum type="arabicPeriod"/>
                      </a:pPr>
                      <a:r>
                        <a:rPr lang="en-US" sz="900" b="0" i="0" kern="1200" baseline="0" dirty="0">
                          <a:solidFill>
                            <a:schemeClr val="dk1"/>
                          </a:solidFill>
                          <a:effectLst/>
                          <a:latin typeface="+mn-lt"/>
                          <a:ea typeface="+mn-ea"/>
                          <a:cs typeface="+mn-cs"/>
                        </a:rPr>
                        <a:t>WASH and Hygiene materials especially living in </a:t>
                      </a:r>
                      <a:r>
                        <a:rPr lang="en-US" sz="900" b="0" i="0" kern="1200" baseline="0" dirty="0" err="1">
                          <a:solidFill>
                            <a:schemeClr val="dk1"/>
                          </a:solidFill>
                          <a:effectLst/>
                          <a:latin typeface="+mn-lt"/>
                          <a:ea typeface="+mn-ea"/>
                          <a:cs typeface="+mn-cs"/>
                        </a:rPr>
                        <a:t>Talitay</a:t>
                      </a:r>
                      <a:r>
                        <a:rPr lang="en-US" sz="900" b="0" i="0" kern="1200" baseline="0" dirty="0">
                          <a:solidFill>
                            <a:schemeClr val="dk1"/>
                          </a:solidFill>
                          <a:effectLst/>
                          <a:latin typeface="+mn-lt"/>
                          <a:ea typeface="+mn-ea"/>
                          <a:cs typeface="+mn-cs"/>
                        </a:rPr>
                        <a:t> Elementary School and </a:t>
                      </a:r>
                      <a:r>
                        <a:rPr lang="en-US" sz="900" b="0" i="0" kern="1200" baseline="0" dirty="0" err="1">
                          <a:solidFill>
                            <a:schemeClr val="dk1"/>
                          </a:solidFill>
                          <a:effectLst/>
                          <a:latin typeface="+mn-lt"/>
                          <a:ea typeface="+mn-ea"/>
                          <a:cs typeface="+mn-cs"/>
                        </a:rPr>
                        <a:t>Mapandala</a:t>
                      </a:r>
                      <a:r>
                        <a:rPr lang="en-US" sz="900" b="0" i="0" kern="1200" baseline="0" dirty="0">
                          <a:solidFill>
                            <a:schemeClr val="dk1"/>
                          </a:solidFill>
                          <a:effectLst/>
                          <a:latin typeface="+mn-lt"/>
                          <a:ea typeface="+mn-ea"/>
                          <a:cs typeface="+mn-cs"/>
                        </a:rPr>
                        <a:t> Elementary School in </a:t>
                      </a:r>
                      <a:r>
                        <a:rPr lang="en-US" sz="900" b="0" i="0" kern="1200" baseline="0" dirty="0" err="1">
                          <a:solidFill>
                            <a:schemeClr val="dk1"/>
                          </a:solidFill>
                          <a:effectLst/>
                          <a:latin typeface="+mn-lt"/>
                          <a:ea typeface="+mn-ea"/>
                          <a:cs typeface="+mn-cs"/>
                        </a:rPr>
                        <a:t>Kiladap</a:t>
                      </a:r>
                      <a:endParaRPr lang="en-US" sz="900" b="0" i="0" kern="1200" baseline="0" dirty="0">
                        <a:solidFill>
                          <a:schemeClr val="dk1"/>
                        </a:solidFill>
                        <a:effectLst/>
                        <a:latin typeface="+mn-lt"/>
                        <a:ea typeface="+mn-ea"/>
                        <a:cs typeface="+mn-cs"/>
                      </a:endParaRPr>
                    </a:p>
                    <a:p>
                      <a:pPr marL="228600" indent="-228600" algn="just">
                        <a:lnSpc>
                          <a:spcPct val="107000"/>
                        </a:lnSpc>
                        <a:spcAft>
                          <a:spcPts val="0"/>
                        </a:spcAft>
                        <a:buAutoNum type="arabicPeriod"/>
                      </a:pPr>
                      <a:r>
                        <a:rPr lang="en-US" sz="900" b="0" i="0" kern="1200" baseline="0" dirty="0">
                          <a:solidFill>
                            <a:schemeClr val="dk1"/>
                          </a:solidFill>
                          <a:effectLst/>
                          <a:latin typeface="+mn-lt"/>
                          <a:ea typeface="+mn-ea"/>
                          <a:cs typeface="+mn-cs"/>
                        </a:rPr>
                        <a:t>The IDPs also need tarpaulins</a:t>
                      </a:r>
                    </a:p>
                    <a:p>
                      <a:pPr marL="228600" indent="-228600" algn="just">
                        <a:lnSpc>
                          <a:spcPct val="107000"/>
                        </a:lnSpc>
                        <a:spcAft>
                          <a:spcPts val="0"/>
                        </a:spcAft>
                        <a:buAutoNum type="arabicPeriod"/>
                      </a:pPr>
                      <a:r>
                        <a:rPr lang="en-US" sz="900" b="0" i="0" kern="1200" baseline="0" dirty="0">
                          <a:solidFill>
                            <a:schemeClr val="dk1"/>
                          </a:solidFill>
                          <a:effectLst/>
                          <a:latin typeface="+mn-lt"/>
                          <a:ea typeface="+mn-ea"/>
                          <a:cs typeface="+mn-cs"/>
                        </a:rPr>
                        <a:t>Sustained food assistance as their source of living and livelihood activities repeatedly disrupted by the firefights.</a:t>
                      </a:r>
                    </a:p>
                    <a:p>
                      <a:pPr marL="228600" indent="-228600" algn="just">
                        <a:lnSpc>
                          <a:spcPct val="107000"/>
                        </a:lnSpc>
                        <a:spcAft>
                          <a:spcPts val="0"/>
                        </a:spcAft>
                        <a:buAutoNum type="arabicPeriod"/>
                      </a:pPr>
                      <a:r>
                        <a:rPr lang="en-US" sz="900" b="0" i="0" kern="1200" baseline="0" dirty="0">
                          <a:solidFill>
                            <a:schemeClr val="dk1"/>
                          </a:solidFill>
                          <a:effectLst/>
                          <a:latin typeface="+mn-lt"/>
                          <a:ea typeface="+mn-ea"/>
                          <a:cs typeface="+mn-cs"/>
                        </a:rPr>
                        <a:t>Addressing the root cause of the conflict: Conflict management and genuine resolution of the root cause of the conflict. </a:t>
                      </a:r>
                    </a:p>
                    <a:p>
                      <a:pPr marL="228600" marR="0" lvl="0" indent="-228600" algn="just" defTabSz="609585" rtl="0" eaLnBrk="1" fontAlgn="auto" latinLnBrk="0" hangingPunct="1">
                        <a:lnSpc>
                          <a:spcPct val="107000"/>
                        </a:lnSpc>
                        <a:spcBef>
                          <a:spcPts val="0"/>
                        </a:spcBef>
                        <a:spcAft>
                          <a:spcPts val="0"/>
                        </a:spcAft>
                        <a:buClrTx/>
                        <a:buSzTx/>
                        <a:buFontTx/>
                        <a:buAutoNum type="arabicPeriod"/>
                        <a:tabLst/>
                        <a:defRPr/>
                      </a:pPr>
                      <a:r>
                        <a:rPr lang="en-US" sz="900" kern="1200" dirty="0">
                          <a:solidFill>
                            <a:srgbClr val="FF0000"/>
                          </a:solidFill>
                          <a:effectLst/>
                          <a:latin typeface="+mn-lt"/>
                          <a:ea typeface="+mn-ea"/>
                          <a:cs typeface="+mn-cs"/>
                        </a:rPr>
                        <a:t>Absence of Handwashing facilities in the Evacuation site.</a:t>
                      </a:r>
                      <a:endParaRPr lang="en-PH" sz="900" kern="1200" dirty="0">
                        <a:solidFill>
                          <a:srgbClr val="FF0000"/>
                        </a:solidFill>
                        <a:effectLst/>
                        <a:latin typeface="+mn-lt"/>
                        <a:ea typeface="+mn-ea"/>
                        <a:cs typeface="+mn-cs"/>
                      </a:endParaRPr>
                    </a:p>
                    <a:p>
                      <a:pPr marL="228600" indent="-228600" algn="just">
                        <a:lnSpc>
                          <a:spcPct val="107000"/>
                        </a:lnSpc>
                        <a:spcAft>
                          <a:spcPts val="0"/>
                        </a:spcAft>
                        <a:buAutoNum type="arabicPeriod"/>
                      </a:pPr>
                      <a:endParaRPr lang="en-US" sz="900" b="0" i="0" kern="1200" baseline="0" dirty="0">
                        <a:solidFill>
                          <a:schemeClr val="dk1"/>
                        </a:solidFill>
                        <a:effectLst/>
                        <a:latin typeface="+mn-lt"/>
                        <a:ea typeface="+mn-ea"/>
                        <a:cs typeface="+mn-cs"/>
                      </a:endParaRPr>
                    </a:p>
                    <a:p>
                      <a:pPr marL="0" indent="0" algn="just">
                        <a:lnSpc>
                          <a:spcPct val="107000"/>
                        </a:lnSpc>
                        <a:spcAft>
                          <a:spcPts val="0"/>
                        </a:spcAft>
                        <a:buNone/>
                      </a:pPr>
                      <a:endParaRPr lang="en-US" sz="900" b="0" i="0" kern="1200" baseline="0" dirty="0">
                        <a:solidFill>
                          <a:schemeClr val="dk1"/>
                        </a:solidFill>
                        <a:effectLst/>
                        <a:latin typeface="+mn-lt"/>
                        <a:ea typeface="+mn-ea"/>
                        <a:cs typeface="+mn-cs"/>
                      </a:endParaRPr>
                    </a:p>
                    <a:p>
                      <a:pPr marL="0" indent="0" algn="just">
                        <a:lnSpc>
                          <a:spcPct val="107000"/>
                        </a:lnSpc>
                        <a:spcAft>
                          <a:spcPts val="0"/>
                        </a:spcAft>
                        <a:buNone/>
                      </a:pPr>
                      <a:r>
                        <a:rPr lang="en-US" sz="900" b="0" i="0" kern="1200" baseline="0" dirty="0">
                          <a:solidFill>
                            <a:schemeClr val="dk1"/>
                          </a:solidFill>
                          <a:effectLst/>
                          <a:latin typeface="+mn-lt"/>
                          <a:ea typeface="+mn-ea"/>
                          <a:cs typeface="+mn-cs"/>
                        </a:rPr>
                        <a:t>MSSD</a:t>
                      </a:r>
                    </a:p>
                    <a:p>
                      <a:pPr marL="285750" indent="-285750">
                        <a:buFont typeface="Arial" panose="020B0604020202020204" pitchFamily="34" charset="0"/>
                        <a:buChar char="•"/>
                      </a:pPr>
                      <a:r>
                        <a:rPr lang="en-US" sz="900" dirty="0"/>
                        <a:t>WASH</a:t>
                      </a:r>
                      <a:r>
                        <a:rPr lang="en-US" sz="900" baseline="0" dirty="0"/>
                        <a:t> FACILITIES</a:t>
                      </a:r>
                    </a:p>
                    <a:p>
                      <a:pPr marL="285750" indent="-285750">
                        <a:buFont typeface="Arial" panose="020B0604020202020204" pitchFamily="34" charset="0"/>
                        <a:buChar char="•"/>
                      </a:pPr>
                      <a:r>
                        <a:rPr lang="en-US" sz="900" baseline="0" dirty="0"/>
                        <a:t>TRAPAL</a:t>
                      </a:r>
                    </a:p>
                    <a:p>
                      <a:pPr marL="285750" indent="-285750">
                        <a:buFont typeface="Arial" panose="020B0604020202020204" pitchFamily="34" charset="0"/>
                        <a:buChar char="•"/>
                      </a:pPr>
                      <a:r>
                        <a:rPr lang="en-US" sz="900" baseline="0" dirty="0"/>
                        <a:t>NON FOOD ITEMS</a:t>
                      </a:r>
                    </a:p>
                    <a:p>
                      <a:pPr marL="285750" indent="-285750">
                        <a:buFont typeface="Arial" panose="020B0604020202020204" pitchFamily="34" charset="0"/>
                        <a:buChar char="•"/>
                      </a:pPr>
                      <a:r>
                        <a:rPr lang="en-US" sz="900" baseline="0" dirty="0"/>
                        <a:t>HYGIENE KITS</a:t>
                      </a:r>
                    </a:p>
                    <a:p>
                      <a:pPr marL="285750" indent="-285750">
                        <a:buFont typeface="Arial" panose="020B0604020202020204" pitchFamily="34" charset="0"/>
                        <a:buChar char="•"/>
                      </a:pPr>
                      <a:r>
                        <a:rPr lang="en-US" sz="900" baseline="0" dirty="0"/>
                        <a:t>MASK</a:t>
                      </a:r>
                    </a:p>
                    <a:p>
                      <a:pPr marL="0" indent="0" algn="just">
                        <a:lnSpc>
                          <a:spcPct val="107000"/>
                        </a:lnSpc>
                        <a:spcAft>
                          <a:spcPts val="0"/>
                        </a:spcAft>
                        <a:buNone/>
                      </a:pPr>
                      <a:endParaRPr lang="en-US" sz="900" b="0" i="0" kern="1200" baseline="0" dirty="0">
                        <a:solidFill>
                          <a:schemeClr val="tx1"/>
                        </a:solidFill>
                        <a:effectLst/>
                        <a:latin typeface="+mn-lt"/>
                        <a:ea typeface="+mn-ea"/>
                        <a:cs typeface="Times New Roman" panose="02020603050405020304" pitchFamily="18" charset="0"/>
                      </a:endParaRPr>
                    </a:p>
                    <a:p>
                      <a:pPr marL="0" indent="0" algn="just">
                        <a:lnSpc>
                          <a:spcPct val="107000"/>
                        </a:lnSpc>
                        <a:spcAft>
                          <a:spcPts val="0"/>
                        </a:spcAft>
                        <a:buNone/>
                      </a:pPr>
                      <a:r>
                        <a:rPr lang="en-US" sz="900" b="0" i="0" kern="1200" baseline="0" dirty="0">
                          <a:solidFill>
                            <a:schemeClr val="tx1"/>
                          </a:solidFill>
                          <a:effectLst/>
                          <a:latin typeface="+mn-lt"/>
                          <a:ea typeface="+mn-ea"/>
                          <a:cs typeface="Times New Roman" panose="02020603050405020304" pitchFamily="18" charset="0"/>
                        </a:rPr>
                        <a:t>Reponses: </a:t>
                      </a:r>
                    </a:p>
                    <a:p>
                      <a:pPr marL="228600" indent="-228600" algn="just">
                        <a:lnSpc>
                          <a:spcPct val="107000"/>
                        </a:lnSpc>
                        <a:spcAft>
                          <a:spcPts val="0"/>
                        </a:spcAft>
                        <a:buAutoNum type="arabicPeriod"/>
                      </a:pPr>
                      <a:r>
                        <a:rPr lang="en-US" sz="900" b="0" i="0" kern="1200" baseline="0" dirty="0">
                          <a:solidFill>
                            <a:schemeClr val="tx1"/>
                          </a:solidFill>
                          <a:effectLst/>
                          <a:latin typeface="+mn-lt"/>
                          <a:ea typeface="+mn-ea"/>
                          <a:cs typeface="Times New Roman" panose="02020603050405020304" pitchFamily="18" charset="0"/>
                        </a:rPr>
                        <a:t>MSSD and LGU food distribution. Many of the IDPs were included in the SAP program.</a:t>
                      </a:r>
                    </a:p>
                    <a:p>
                      <a:pPr marL="228600" indent="-228600" algn="just">
                        <a:lnSpc>
                          <a:spcPct val="107000"/>
                        </a:lnSpc>
                        <a:spcAft>
                          <a:spcPts val="0"/>
                        </a:spcAft>
                        <a:buAutoNum type="arabicPeriod"/>
                      </a:pPr>
                      <a:r>
                        <a:rPr lang="en-US" sz="900" b="0" i="0" kern="1200" baseline="0" dirty="0">
                          <a:solidFill>
                            <a:schemeClr val="tx1"/>
                          </a:solidFill>
                          <a:effectLst/>
                          <a:latin typeface="+mn-lt"/>
                          <a:ea typeface="+mn-ea"/>
                          <a:cs typeface="Times New Roman" panose="02020603050405020304" pitchFamily="18" charset="0"/>
                        </a:rPr>
                        <a:t>Food distribution of MSSD/Provincial government last 5 June 2020 (Friday)</a:t>
                      </a:r>
                    </a:p>
                    <a:p>
                      <a:pPr marL="228600" indent="-228600" algn="just">
                        <a:lnSpc>
                          <a:spcPct val="107000"/>
                        </a:lnSpc>
                        <a:spcAft>
                          <a:spcPts val="0"/>
                        </a:spcAft>
                        <a:buAutoNum type="arabicPeriod"/>
                      </a:pPr>
                      <a:endParaRPr lang="en-US" sz="900" b="0" i="0" kern="1200" baseline="0" dirty="0">
                        <a:solidFill>
                          <a:schemeClr val="tx1"/>
                        </a:solidFill>
                        <a:effectLst/>
                        <a:latin typeface="+mn-lt"/>
                        <a:ea typeface="+mn-ea"/>
                        <a:cs typeface="Times New Roman" panose="02020603050405020304" pitchFamily="18" charset="0"/>
                      </a:endParaRPr>
                    </a:p>
                  </a:txBody>
                  <a:tcPr marL="51435" marR="51435" marT="0" marB="0"/>
                </a:tc>
                <a:tc hMerge="1">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165245">
                <a:tc>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07000"/>
                        </a:lnSpc>
                        <a:spcAft>
                          <a:spcPts val="0"/>
                        </a:spcAft>
                      </a:pPr>
                      <a:endParaRPr lang="en-GB" sz="9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2330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80045623"/>
              </p:ext>
            </p:extLst>
          </p:nvPr>
        </p:nvGraphicFramePr>
        <p:xfrm>
          <a:off x="58226" y="0"/>
          <a:ext cx="9038330" cy="5143500"/>
        </p:xfrm>
        <a:graphic>
          <a:graphicData uri="http://schemas.openxmlformats.org/drawingml/2006/table">
            <a:tbl>
              <a:tblPr firstRow="1" bandRow="1">
                <a:tableStyleId>{5C22544A-7EE6-4342-B048-85BDC9FD1C3A}</a:tableStyleId>
              </a:tblPr>
              <a:tblGrid>
                <a:gridCol w="3615332">
                  <a:extLst>
                    <a:ext uri="{9D8B030D-6E8A-4147-A177-3AD203B41FA5}">
                      <a16:colId xmlns:a16="http://schemas.microsoft.com/office/drawing/2014/main" val="20000"/>
                    </a:ext>
                  </a:extLst>
                </a:gridCol>
                <a:gridCol w="1807666">
                  <a:extLst>
                    <a:ext uri="{9D8B030D-6E8A-4147-A177-3AD203B41FA5}">
                      <a16:colId xmlns:a16="http://schemas.microsoft.com/office/drawing/2014/main" val="20001"/>
                    </a:ext>
                  </a:extLst>
                </a:gridCol>
                <a:gridCol w="1807666">
                  <a:extLst>
                    <a:ext uri="{9D8B030D-6E8A-4147-A177-3AD203B41FA5}">
                      <a16:colId xmlns:a16="http://schemas.microsoft.com/office/drawing/2014/main" val="20002"/>
                    </a:ext>
                  </a:extLst>
                </a:gridCol>
                <a:gridCol w="1807666">
                  <a:extLst>
                    <a:ext uri="{9D8B030D-6E8A-4147-A177-3AD203B41FA5}">
                      <a16:colId xmlns:a16="http://schemas.microsoft.com/office/drawing/2014/main" val="20003"/>
                    </a:ext>
                  </a:extLst>
                </a:gridCol>
              </a:tblGrid>
              <a:tr h="318760">
                <a:tc gridSpan="4">
                  <a:txBody>
                    <a:bodyPr/>
                    <a:lstStyle/>
                    <a:p>
                      <a:pPr algn="ctr"/>
                      <a:r>
                        <a:rPr lang="en-US" sz="800" dirty="0">
                          <a:solidFill>
                            <a:schemeClr val="bg1"/>
                          </a:solidFill>
                          <a:latin typeface="+mn-lt"/>
                        </a:rPr>
                        <a:t>Displacement</a:t>
                      </a:r>
                      <a:r>
                        <a:rPr lang="en-US" sz="800" baseline="0" dirty="0">
                          <a:solidFill>
                            <a:schemeClr val="bg1"/>
                          </a:solidFill>
                          <a:latin typeface="+mn-lt"/>
                        </a:rPr>
                        <a:t> in Maguindanao as of 2 June 2020</a:t>
                      </a:r>
                      <a:endParaRPr lang="en-GB" sz="800" dirty="0">
                        <a:solidFill>
                          <a:schemeClr val="bg1"/>
                        </a:solidFill>
                        <a:latin typeface="+mn-lt"/>
                      </a:endParaRPr>
                    </a:p>
                  </a:txBody>
                  <a:tcPr marL="68580" marR="68580" marT="34290" marB="34290"/>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extLst>
                  <a:ext uri="{0D108BD9-81ED-4DB2-BD59-A6C34878D82A}">
                    <a16:rowId xmlns:a16="http://schemas.microsoft.com/office/drawing/2014/main" val="10000"/>
                  </a:ext>
                </a:extLst>
              </a:tr>
              <a:tr h="388728">
                <a:tc>
                  <a:txBody>
                    <a:bodyPr/>
                    <a:lstStyle/>
                    <a:p>
                      <a:pPr algn="ctr">
                        <a:lnSpc>
                          <a:spcPct val="107000"/>
                        </a:lnSpc>
                        <a:spcAft>
                          <a:spcPts val="0"/>
                        </a:spcAft>
                      </a:pPr>
                      <a:r>
                        <a:rPr lang="en-PH" sz="800" b="1" dirty="0">
                          <a:solidFill>
                            <a:schemeClr val="tx1"/>
                          </a:solidFill>
                          <a:effectLst/>
                          <a:latin typeface="+mn-lt"/>
                          <a:ea typeface="Calibri" panose="020F0502020204030204" pitchFamily="34" charset="0"/>
                          <a:cs typeface="Times New Roman" panose="02020603050405020304" pitchFamily="18" charset="0"/>
                        </a:rPr>
                        <a:t>INCIDENT</a:t>
                      </a:r>
                      <a:endParaRPr lang="en-GB" sz="8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PH" sz="800" b="1" dirty="0">
                          <a:solidFill>
                            <a:schemeClr val="tx1"/>
                          </a:solidFill>
                          <a:effectLst/>
                          <a:latin typeface="+mn-lt"/>
                          <a:ea typeface="Calibri" panose="020F0502020204030204" pitchFamily="34" charset="0"/>
                          <a:cs typeface="Times New Roman" panose="02020603050405020304" pitchFamily="18" charset="0"/>
                        </a:rPr>
                        <a:t>DATE OF INCIDENT</a:t>
                      </a:r>
                      <a:endParaRPr lang="en-GB" sz="8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PH" sz="800" b="1" dirty="0">
                          <a:solidFill>
                            <a:schemeClr val="tx1"/>
                          </a:solidFill>
                          <a:effectLst/>
                          <a:latin typeface="+mn-lt"/>
                          <a:ea typeface="Calibri" panose="020F0502020204030204" pitchFamily="34" charset="0"/>
                          <a:cs typeface="Times New Roman" panose="02020603050405020304" pitchFamily="18" charset="0"/>
                        </a:rPr>
                        <a:t>NUMBER</a:t>
                      </a:r>
                      <a:r>
                        <a:rPr lang="en-PH" sz="800" b="1" baseline="0" dirty="0">
                          <a:solidFill>
                            <a:schemeClr val="tx1"/>
                          </a:solidFill>
                          <a:effectLst/>
                          <a:latin typeface="+mn-lt"/>
                          <a:ea typeface="Calibri" panose="020F0502020204030204" pitchFamily="34" charset="0"/>
                          <a:cs typeface="Times New Roman" panose="02020603050405020304" pitchFamily="18" charset="0"/>
                        </a:rPr>
                        <a:t> OF IDPs</a:t>
                      </a:r>
                      <a:endParaRPr lang="en-GB" sz="8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PH" sz="800" b="1" dirty="0">
                          <a:solidFill>
                            <a:schemeClr val="tx1"/>
                          </a:solidFill>
                          <a:effectLst/>
                          <a:latin typeface="+mn-lt"/>
                          <a:ea typeface="Calibri" panose="020F0502020204030204" pitchFamily="34" charset="0"/>
                          <a:cs typeface="Times New Roman" panose="02020603050405020304" pitchFamily="18" charset="0"/>
                        </a:rPr>
                        <a:t>STATUS</a:t>
                      </a:r>
                      <a:endParaRPr lang="en-GB" sz="8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5883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PH" sz="800" b="1" dirty="0">
                          <a:solidFill>
                            <a:schemeClr val="tx1"/>
                          </a:solidFill>
                          <a:effectLst/>
                          <a:latin typeface="+mn-lt"/>
                          <a:ea typeface="Calibri" panose="020F0502020204030204" pitchFamily="34" charset="0"/>
                          <a:cs typeface="Times New Roman" panose="02020603050405020304" pitchFamily="18" charset="0"/>
                        </a:rPr>
                        <a:t> Forced displacement</a:t>
                      </a:r>
                      <a:r>
                        <a:rPr lang="en-PH" sz="800" b="1" baseline="0" dirty="0">
                          <a:solidFill>
                            <a:schemeClr val="tx1"/>
                          </a:solidFill>
                          <a:effectLst/>
                          <a:latin typeface="+mn-lt"/>
                          <a:ea typeface="Calibri" panose="020F0502020204030204" pitchFamily="34" charset="0"/>
                          <a:cs typeface="Times New Roman" panose="02020603050405020304" pitchFamily="18" charset="0"/>
                        </a:rPr>
                        <a:t> in due to armed conflict in Ampatuan, Maguindanao</a:t>
                      </a:r>
                      <a:endParaRPr lang="en-GB" sz="800" b="1" kern="1200" dirty="0">
                        <a:solidFill>
                          <a:schemeClr val="tx1"/>
                        </a:solidFill>
                        <a:effectLst/>
                        <a:latin typeface="+mn-lt"/>
                        <a:ea typeface="+mn-ea"/>
                        <a:cs typeface="+mn-cs"/>
                      </a:endParaRPr>
                    </a:p>
                  </a:txBody>
                  <a:tcPr marL="51435" marR="51435" marT="0" marB="0"/>
                </a:tc>
                <a:tc>
                  <a:txBody>
                    <a:bodyPr/>
                    <a:lstStyle/>
                    <a:p>
                      <a:pPr algn="ctr">
                        <a:lnSpc>
                          <a:spcPct val="107000"/>
                        </a:lnSpc>
                        <a:spcAft>
                          <a:spcPts val="0"/>
                        </a:spcAft>
                      </a:pPr>
                      <a:r>
                        <a:rPr lang="en-US" sz="800" b="1" dirty="0">
                          <a:solidFill>
                            <a:schemeClr val="tx1"/>
                          </a:solidFill>
                          <a:effectLst/>
                          <a:latin typeface="+mn-lt"/>
                          <a:ea typeface="Calibri" panose="020F0502020204030204" pitchFamily="34" charset="0"/>
                          <a:cs typeface="Times New Roman" panose="02020603050405020304" pitchFamily="18" charset="0"/>
                        </a:rPr>
                        <a:t>March 30, May 19, 2020</a:t>
                      </a:r>
                      <a:endParaRPr lang="en-GB" sz="8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800" b="1" dirty="0">
                          <a:solidFill>
                            <a:srgbClr val="FF0000"/>
                          </a:solidFill>
                          <a:effectLst/>
                          <a:latin typeface="+mn-lt"/>
                          <a:ea typeface="Calibri" panose="020F0502020204030204" pitchFamily="34" charset="0"/>
                          <a:cs typeface="Times New Roman" panose="02020603050405020304" pitchFamily="18" charset="0"/>
                        </a:rPr>
                        <a:t>261 families/approximately 1300 individuals based on June 19, field monitoring of CFSI</a:t>
                      </a:r>
                      <a:endParaRPr lang="en-GB" sz="800" b="1" dirty="0">
                        <a:solidFill>
                          <a:srgbClr val="FF0000"/>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US" sz="800" b="1" dirty="0">
                          <a:solidFill>
                            <a:schemeClr val="tx1"/>
                          </a:solidFill>
                          <a:effectLst/>
                          <a:latin typeface="+mn-lt"/>
                          <a:ea typeface="Calibri" panose="020F0502020204030204" pitchFamily="34" charset="0"/>
                          <a:cs typeface="Times New Roman" panose="02020603050405020304" pitchFamily="18" charset="0"/>
                        </a:rPr>
                        <a:t>Still Displaced</a:t>
                      </a:r>
                      <a:r>
                        <a:rPr lang="en-US" sz="800" b="1" baseline="0" dirty="0">
                          <a:solidFill>
                            <a:schemeClr val="tx1"/>
                          </a:solidFill>
                          <a:effectLst/>
                          <a:latin typeface="+mn-lt"/>
                          <a:ea typeface="Calibri" panose="020F0502020204030204" pitchFamily="34" charset="0"/>
                          <a:cs typeface="Times New Roman" panose="02020603050405020304" pitchFamily="18" charset="0"/>
                        </a:rPr>
                        <a:t> </a:t>
                      </a:r>
                      <a:endParaRPr lang="en-GB" sz="8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1324085">
                <a:tc gridSpan="4">
                  <a:txBody>
                    <a:bodyPr/>
                    <a:lstStyle/>
                    <a:p>
                      <a:pPr algn="just">
                        <a:lnSpc>
                          <a:spcPct val="107000"/>
                        </a:lnSpc>
                        <a:spcAft>
                          <a:spcPts val="0"/>
                        </a:spcAft>
                      </a:pPr>
                      <a:r>
                        <a:rPr lang="en-GB" sz="800" b="0" i="0" kern="1200" dirty="0">
                          <a:solidFill>
                            <a:schemeClr val="dk1"/>
                          </a:solidFill>
                          <a:effectLst/>
                          <a:latin typeface="+mn-lt"/>
                          <a:ea typeface="+mn-ea"/>
                          <a:cs typeface="+mn-cs"/>
                        </a:rPr>
                        <a:t>A new armed conflict between government security forces and BIFF occurred in Sitio </a:t>
                      </a:r>
                      <a:r>
                        <a:rPr lang="en-GB" sz="800" b="0" i="0" kern="1200" dirty="0" err="1">
                          <a:solidFill>
                            <a:schemeClr val="dk1"/>
                          </a:solidFill>
                          <a:effectLst/>
                          <a:latin typeface="+mn-lt"/>
                          <a:ea typeface="+mn-ea"/>
                          <a:cs typeface="+mn-cs"/>
                        </a:rPr>
                        <a:t>Malating</a:t>
                      </a:r>
                      <a:r>
                        <a:rPr lang="en-GB" sz="800" b="0" i="0" kern="1200" dirty="0">
                          <a:solidFill>
                            <a:schemeClr val="dk1"/>
                          </a:solidFill>
                          <a:effectLst/>
                          <a:latin typeface="+mn-lt"/>
                          <a:ea typeface="+mn-ea"/>
                          <a:cs typeface="+mn-cs"/>
                        </a:rPr>
                        <a:t>, Barangay Salman, Ampatuan Municipality, Maguindanao Province on 30 March 2020, at around 9:00 in the evening. According to the MDRRMO of Ampatuan Municipality and Barangay </a:t>
                      </a:r>
                      <a:r>
                        <a:rPr lang="en-GB" sz="800" b="0" i="0" kern="1200" dirty="0" err="1">
                          <a:solidFill>
                            <a:schemeClr val="dk1"/>
                          </a:solidFill>
                          <a:effectLst/>
                          <a:latin typeface="+mn-lt"/>
                          <a:ea typeface="+mn-ea"/>
                          <a:cs typeface="+mn-cs"/>
                        </a:rPr>
                        <a:t>Councilor</a:t>
                      </a:r>
                      <a:r>
                        <a:rPr lang="en-GB" sz="800" b="0" i="0" kern="1200" dirty="0">
                          <a:solidFill>
                            <a:schemeClr val="dk1"/>
                          </a:solidFill>
                          <a:effectLst/>
                          <a:latin typeface="+mn-lt"/>
                          <a:ea typeface="+mn-ea"/>
                          <a:cs typeface="+mn-cs"/>
                        </a:rPr>
                        <a:t> of Salman, the ongoing mortar shelling of the military has displaced a total of 294 families as of 10:00 PM on 31 March 2020. In addition, one horse and another two cows were hit by the mortar in Sitio </a:t>
                      </a:r>
                      <a:r>
                        <a:rPr lang="en-GB" sz="800" b="0" i="0" kern="1200" dirty="0" err="1">
                          <a:solidFill>
                            <a:schemeClr val="dk1"/>
                          </a:solidFill>
                          <a:effectLst/>
                          <a:latin typeface="+mn-lt"/>
                          <a:ea typeface="+mn-ea"/>
                          <a:cs typeface="+mn-cs"/>
                        </a:rPr>
                        <a:t>Gapok</a:t>
                      </a:r>
                      <a:r>
                        <a:rPr lang="en-GB" sz="800" b="0" i="0" kern="1200" dirty="0">
                          <a:solidFill>
                            <a:schemeClr val="dk1"/>
                          </a:solidFill>
                          <a:effectLst/>
                          <a:latin typeface="+mn-lt"/>
                          <a:ea typeface="+mn-ea"/>
                          <a:cs typeface="+mn-cs"/>
                        </a:rPr>
                        <a:t>. The MDRRMO and MSSDO of the </a:t>
                      </a:r>
                      <a:r>
                        <a:rPr lang="en-GB" sz="800" b="0" i="0" kern="1200" dirty="0" err="1">
                          <a:solidFill>
                            <a:schemeClr val="dk1"/>
                          </a:solidFill>
                          <a:effectLst/>
                          <a:latin typeface="+mn-lt"/>
                          <a:ea typeface="+mn-ea"/>
                          <a:cs typeface="+mn-cs"/>
                        </a:rPr>
                        <a:t>Ampatuan</a:t>
                      </a:r>
                      <a:r>
                        <a:rPr lang="en-GB" sz="800" b="0" i="0" kern="1200" dirty="0">
                          <a:solidFill>
                            <a:schemeClr val="dk1"/>
                          </a:solidFill>
                          <a:effectLst/>
                          <a:latin typeface="+mn-lt"/>
                          <a:ea typeface="+mn-ea"/>
                          <a:cs typeface="+mn-cs"/>
                        </a:rPr>
                        <a:t> Municipality is currently monitoring the number and location of other displaced families from the affected Barangay Salman.</a:t>
                      </a:r>
                    </a:p>
                    <a:p>
                      <a:pPr algn="just">
                        <a:lnSpc>
                          <a:spcPct val="107000"/>
                        </a:lnSpc>
                        <a:spcAft>
                          <a:spcPts val="0"/>
                        </a:spcAft>
                      </a:pPr>
                      <a:endParaRPr lang="en-US" sz="800" b="0" i="0" kern="1200" dirty="0">
                        <a:solidFill>
                          <a:schemeClr val="dk1"/>
                        </a:solidFill>
                        <a:effectLst/>
                        <a:latin typeface="+mn-lt"/>
                        <a:ea typeface="+mn-ea"/>
                        <a:cs typeface="+mn-cs"/>
                      </a:endParaRPr>
                    </a:p>
                    <a:p>
                      <a:pPr algn="just">
                        <a:lnSpc>
                          <a:spcPct val="107000"/>
                        </a:lnSpc>
                        <a:spcAft>
                          <a:spcPts val="0"/>
                        </a:spcAft>
                      </a:pPr>
                      <a:r>
                        <a:rPr lang="en-US" sz="800" b="0" i="0" kern="1200" dirty="0">
                          <a:solidFill>
                            <a:schemeClr val="dk1"/>
                          </a:solidFill>
                          <a:effectLst/>
                          <a:latin typeface="+mn-lt"/>
                          <a:ea typeface="+mn-ea"/>
                          <a:cs typeface="+mn-cs"/>
                        </a:rPr>
                        <a:t>As</a:t>
                      </a:r>
                      <a:r>
                        <a:rPr lang="en-US" sz="800" b="0" i="0" kern="1200" baseline="0" dirty="0">
                          <a:solidFill>
                            <a:schemeClr val="dk1"/>
                          </a:solidFill>
                          <a:effectLst/>
                          <a:latin typeface="+mn-lt"/>
                          <a:ea typeface="+mn-ea"/>
                          <a:cs typeface="+mn-cs"/>
                        </a:rPr>
                        <a:t> of June 2 report of MSSD, IDPs are situated in:</a:t>
                      </a:r>
                    </a:p>
                    <a:p>
                      <a:pPr marL="228600" indent="-228600" algn="just">
                        <a:lnSpc>
                          <a:spcPct val="107000"/>
                        </a:lnSpc>
                        <a:spcAft>
                          <a:spcPts val="0"/>
                        </a:spcAft>
                        <a:buAutoNum type="arabicPeriod"/>
                      </a:pPr>
                      <a:r>
                        <a:rPr lang="en-US" sz="800" b="0" i="0" kern="1200" baseline="0" dirty="0" err="1">
                          <a:solidFill>
                            <a:schemeClr val="dk1"/>
                          </a:solidFill>
                          <a:effectLst/>
                          <a:latin typeface="+mn-lt"/>
                          <a:ea typeface="+mn-ea"/>
                          <a:cs typeface="+mn-cs"/>
                        </a:rPr>
                        <a:t>Amardi</a:t>
                      </a:r>
                      <a:r>
                        <a:rPr lang="en-US" sz="800" b="0" i="0" kern="1200" baseline="0" dirty="0">
                          <a:solidFill>
                            <a:schemeClr val="dk1"/>
                          </a:solidFill>
                          <a:effectLst/>
                          <a:latin typeface="+mn-lt"/>
                          <a:ea typeface="+mn-ea"/>
                          <a:cs typeface="+mn-cs"/>
                        </a:rPr>
                        <a:t> Compound, Sitio </a:t>
                      </a:r>
                      <a:r>
                        <a:rPr lang="en-US" sz="800" b="0" i="0" kern="1200" baseline="0" dirty="0" err="1">
                          <a:solidFill>
                            <a:schemeClr val="dk1"/>
                          </a:solidFill>
                          <a:effectLst/>
                          <a:latin typeface="+mn-lt"/>
                          <a:ea typeface="+mn-ea"/>
                          <a:cs typeface="+mn-cs"/>
                        </a:rPr>
                        <a:t>Manalay</a:t>
                      </a:r>
                      <a:r>
                        <a:rPr lang="en-US" sz="800" b="0" i="0" kern="1200" baseline="0" dirty="0">
                          <a:solidFill>
                            <a:schemeClr val="dk1"/>
                          </a:solidFill>
                          <a:effectLst/>
                          <a:latin typeface="+mn-lt"/>
                          <a:ea typeface="+mn-ea"/>
                          <a:cs typeface="+mn-cs"/>
                        </a:rPr>
                        <a:t> </a:t>
                      </a:r>
                      <a:r>
                        <a:rPr lang="en-US" sz="800" b="1" i="0" kern="1200" baseline="0" dirty="0">
                          <a:solidFill>
                            <a:schemeClr val="dk1"/>
                          </a:solidFill>
                          <a:effectLst/>
                          <a:latin typeface="+mn-lt"/>
                          <a:ea typeface="+mn-ea"/>
                          <a:cs typeface="+mn-cs"/>
                        </a:rPr>
                        <a:t>(55 families, 250 individuals). </a:t>
                      </a:r>
                      <a:r>
                        <a:rPr lang="en-US" sz="800" b="0" i="0" kern="1200" baseline="0" dirty="0">
                          <a:solidFill>
                            <a:schemeClr val="dk1"/>
                          </a:solidFill>
                          <a:effectLst/>
                          <a:latin typeface="+mn-lt"/>
                          <a:ea typeface="+mn-ea"/>
                          <a:cs typeface="+mn-cs"/>
                        </a:rPr>
                        <a:t>These IDPs are coming form Sitio </a:t>
                      </a:r>
                      <a:r>
                        <a:rPr lang="en-US" sz="800" b="0" i="0" kern="1200" baseline="0" dirty="0" err="1">
                          <a:solidFill>
                            <a:schemeClr val="dk1"/>
                          </a:solidFill>
                          <a:effectLst/>
                          <a:latin typeface="+mn-lt"/>
                          <a:ea typeface="+mn-ea"/>
                          <a:cs typeface="+mn-cs"/>
                        </a:rPr>
                        <a:t>Lugatok</a:t>
                      </a:r>
                      <a:r>
                        <a:rPr lang="en-US" sz="800" b="0" i="0" kern="1200" baseline="0" dirty="0">
                          <a:solidFill>
                            <a:schemeClr val="dk1"/>
                          </a:solidFill>
                          <a:effectLst/>
                          <a:latin typeface="+mn-lt"/>
                          <a:ea typeface="+mn-ea"/>
                          <a:cs typeface="+mn-cs"/>
                        </a:rPr>
                        <a:t>, Salman, Ampatuan.</a:t>
                      </a:r>
                    </a:p>
                    <a:p>
                      <a:pPr marL="228600" indent="-228600" algn="just">
                        <a:lnSpc>
                          <a:spcPct val="107000"/>
                        </a:lnSpc>
                        <a:spcAft>
                          <a:spcPts val="0"/>
                        </a:spcAft>
                        <a:buAutoNum type="arabicPeriod"/>
                      </a:pPr>
                      <a:r>
                        <a:rPr lang="en-US" sz="800" b="0" i="0" kern="1200" dirty="0">
                          <a:solidFill>
                            <a:schemeClr val="dk1"/>
                          </a:solidFill>
                          <a:effectLst/>
                          <a:latin typeface="+mn-lt"/>
                          <a:ea typeface="+mn-ea"/>
                          <a:cs typeface="+mn-cs"/>
                        </a:rPr>
                        <a:t>Purok 4, </a:t>
                      </a:r>
                      <a:r>
                        <a:rPr lang="en-US" sz="800" b="0" i="0" kern="1200" dirty="0" err="1">
                          <a:solidFill>
                            <a:schemeClr val="dk1"/>
                          </a:solidFill>
                          <a:effectLst/>
                          <a:latin typeface="+mn-lt"/>
                          <a:ea typeface="+mn-ea"/>
                          <a:cs typeface="+mn-cs"/>
                        </a:rPr>
                        <a:t>Brgy</a:t>
                      </a:r>
                      <a:r>
                        <a:rPr lang="en-US" sz="800" b="0" i="0" kern="1200" dirty="0">
                          <a:solidFill>
                            <a:schemeClr val="dk1"/>
                          </a:solidFill>
                          <a:effectLst/>
                          <a:latin typeface="+mn-lt"/>
                          <a:ea typeface="+mn-ea"/>
                          <a:cs typeface="+mn-cs"/>
                        </a:rPr>
                        <a:t> </a:t>
                      </a:r>
                      <a:r>
                        <a:rPr lang="en-US" sz="800" b="0" i="0" kern="1200" dirty="0" err="1">
                          <a:solidFill>
                            <a:schemeClr val="dk1"/>
                          </a:solidFill>
                          <a:effectLst/>
                          <a:latin typeface="+mn-lt"/>
                          <a:ea typeface="+mn-ea"/>
                          <a:cs typeface="+mn-cs"/>
                        </a:rPr>
                        <a:t>Saniag</a:t>
                      </a:r>
                      <a:r>
                        <a:rPr lang="en-US" sz="800" b="0" i="0" kern="1200" dirty="0">
                          <a:solidFill>
                            <a:schemeClr val="dk1"/>
                          </a:solidFill>
                          <a:effectLst/>
                          <a:latin typeface="+mn-lt"/>
                          <a:ea typeface="+mn-ea"/>
                          <a:cs typeface="+mn-cs"/>
                        </a:rPr>
                        <a:t>, </a:t>
                      </a:r>
                      <a:r>
                        <a:rPr lang="en-US" sz="800" b="0" i="0" kern="1200" dirty="0" err="1">
                          <a:solidFill>
                            <a:schemeClr val="dk1"/>
                          </a:solidFill>
                          <a:effectLst/>
                          <a:latin typeface="+mn-lt"/>
                          <a:ea typeface="+mn-ea"/>
                          <a:cs typeface="+mn-cs"/>
                        </a:rPr>
                        <a:t>Datu</a:t>
                      </a:r>
                      <a:r>
                        <a:rPr lang="en-US" sz="800" b="0" i="0" kern="1200" baseline="0" dirty="0">
                          <a:solidFill>
                            <a:schemeClr val="dk1"/>
                          </a:solidFill>
                          <a:effectLst/>
                          <a:latin typeface="+mn-lt"/>
                          <a:ea typeface="+mn-ea"/>
                          <a:cs typeface="+mn-cs"/>
                        </a:rPr>
                        <a:t> Hofer </a:t>
                      </a:r>
                      <a:r>
                        <a:rPr lang="en-US" sz="800" b="1" i="0" kern="1200" baseline="0" dirty="0">
                          <a:solidFill>
                            <a:schemeClr val="dk1"/>
                          </a:solidFill>
                          <a:effectLst/>
                          <a:latin typeface="+mn-lt"/>
                          <a:ea typeface="+mn-ea"/>
                          <a:cs typeface="+mn-cs"/>
                        </a:rPr>
                        <a:t>(45 families, 250 individuals). </a:t>
                      </a:r>
                      <a:r>
                        <a:rPr lang="en-US" sz="800" b="0" i="0" kern="1200" baseline="0" dirty="0">
                          <a:solidFill>
                            <a:schemeClr val="dk1"/>
                          </a:solidFill>
                          <a:effectLst/>
                          <a:latin typeface="+mn-lt"/>
                          <a:ea typeface="+mn-ea"/>
                          <a:cs typeface="+mn-cs"/>
                        </a:rPr>
                        <a:t>They are also coming from Sitio </a:t>
                      </a:r>
                      <a:r>
                        <a:rPr lang="en-US" sz="800" b="0" i="0" kern="1200" baseline="0" dirty="0" err="1">
                          <a:solidFill>
                            <a:schemeClr val="dk1"/>
                          </a:solidFill>
                          <a:effectLst/>
                          <a:latin typeface="+mn-lt"/>
                          <a:ea typeface="+mn-ea"/>
                          <a:cs typeface="+mn-cs"/>
                        </a:rPr>
                        <a:t>Ugatok</a:t>
                      </a:r>
                      <a:r>
                        <a:rPr lang="en-US" sz="800" b="0" i="0" kern="1200" baseline="0" dirty="0">
                          <a:solidFill>
                            <a:schemeClr val="dk1"/>
                          </a:solidFill>
                          <a:effectLst/>
                          <a:latin typeface="+mn-lt"/>
                          <a:ea typeface="+mn-ea"/>
                          <a:cs typeface="+mn-cs"/>
                        </a:rPr>
                        <a:t>, Salman, Ampatuan. </a:t>
                      </a:r>
                      <a:endParaRPr lang="en-US" sz="800" b="0" i="0" kern="1200" dirty="0">
                        <a:solidFill>
                          <a:schemeClr val="dk1"/>
                        </a:solidFill>
                        <a:effectLst/>
                        <a:latin typeface="+mn-lt"/>
                        <a:ea typeface="+mn-ea"/>
                        <a:cs typeface="+mn-cs"/>
                      </a:endParaRPr>
                    </a:p>
                  </a:txBody>
                  <a:tcPr marL="51435" marR="5143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653096">
                <a:tc gridSpan="4">
                  <a:txBody>
                    <a:bodyPr/>
                    <a:lstStyle/>
                    <a:p>
                      <a:pPr algn="just">
                        <a:lnSpc>
                          <a:spcPct val="107000"/>
                        </a:lnSpc>
                        <a:spcAft>
                          <a:spcPts val="0"/>
                        </a:spcAft>
                      </a:pPr>
                      <a:r>
                        <a:rPr lang="en-US" sz="800" b="1" dirty="0">
                          <a:solidFill>
                            <a:schemeClr val="tx1"/>
                          </a:solidFill>
                          <a:effectLst/>
                          <a:latin typeface="+mn-lt"/>
                          <a:ea typeface="Calibri" panose="020F0502020204030204" pitchFamily="34" charset="0"/>
                          <a:cs typeface="Times New Roman" panose="02020603050405020304" pitchFamily="18" charset="0"/>
                        </a:rPr>
                        <a:t>Key</a:t>
                      </a:r>
                      <a:r>
                        <a:rPr lang="en-US" sz="800" b="1" baseline="0" dirty="0">
                          <a:solidFill>
                            <a:schemeClr val="tx1"/>
                          </a:solidFill>
                          <a:effectLst/>
                          <a:latin typeface="+mn-lt"/>
                          <a:ea typeface="Calibri" panose="020F0502020204030204" pitchFamily="34" charset="0"/>
                          <a:cs typeface="Times New Roman" panose="02020603050405020304" pitchFamily="18" charset="0"/>
                        </a:rPr>
                        <a:t> Protection Issues, needs and gaps: </a:t>
                      </a:r>
                    </a:p>
                    <a:p>
                      <a:pPr marL="228600" indent="-228600" algn="just">
                        <a:lnSpc>
                          <a:spcPct val="107000"/>
                        </a:lnSpc>
                        <a:spcAft>
                          <a:spcPts val="0"/>
                        </a:spcAft>
                        <a:buAutoNum type="arabicPeriod"/>
                      </a:pPr>
                      <a:r>
                        <a:rPr lang="en-US" sz="800" b="0" dirty="0">
                          <a:solidFill>
                            <a:schemeClr val="tx1"/>
                          </a:solidFill>
                          <a:effectLst/>
                          <a:latin typeface="+mn-lt"/>
                          <a:ea typeface="Calibri" panose="020F0502020204030204" pitchFamily="34" charset="0"/>
                          <a:cs typeface="Times New Roman" panose="02020603050405020304" pitchFamily="18" charset="0"/>
                        </a:rPr>
                        <a:t>Sustained food aid</a:t>
                      </a:r>
                    </a:p>
                    <a:p>
                      <a:pPr marL="228600" indent="-228600" algn="just">
                        <a:lnSpc>
                          <a:spcPct val="107000"/>
                        </a:lnSpc>
                        <a:spcAft>
                          <a:spcPts val="0"/>
                        </a:spcAft>
                        <a:buAutoNum type="arabicPeriod"/>
                      </a:pPr>
                      <a:r>
                        <a:rPr lang="en-PH" sz="800" kern="1200" dirty="0">
                          <a:solidFill>
                            <a:srgbClr val="FF0000"/>
                          </a:solidFill>
                          <a:effectLst/>
                          <a:latin typeface="+mn-lt"/>
                          <a:ea typeface="+mn-ea"/>
                          <a:cs typeface="+mn-cs"/>
                        </a:rPr>
                        <a:t>The security situation remains volatile and the possibility of another firefight is still high despite efforts of government security forces.</a:t>
                      </a:r>
                    </a:p>
                    <a:p>
                      <a:pPr marL="228600" indent="-228600" algn="just">
                        <a:lnSpc>
                          <a:spcPct val="107000"/>
                        </a:lnSpc>
                        <a:spcAft>
                          <a:spcPts val="0"/>
                        </a:spcAft>
                        <a:buAutoNum type="arabicPeriod"/>
                      </a:pPr>
                      <a:r>
                        <a:rPr lang="en-PH" sz="800" kern="1200" dirty="0">
                          <a:solidFill>
                            <a:srgbClr val="FF0000"/>
                          </a:solidFill>
                          <a:effectLst/>
                          <a:latin typeface="+mn-lt"/>
                          <a:ea typeface="+mn-ea"/>
                          <a:cs typeface="+mn-cs"/>
                        </a:rPr>
                        <a:t>Not all IDPs were able to wear facemask, specifically children.</a:t>
                      </a: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Difficulty accessing health services.</a:t>
                      </a:r>
                      <a:endParaRPr lang="en-PH" sz="800" kern="1200" dirty="0">
                        <a:solidFill>
                          <a:srgbClr val="FF0000"/>
                        </a:solidFill>
                        <a:effectLst/>
                        <a:latin typeface="+mn-lt"/>
                        <a:ea typeface="+mn-ea"/>
                        <a:cs typeface="+mn-cs"/>
                      </a:endParaRP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Absence of psychosocial activities particularly to children. </a:t>
                      </a:r>
                      <a:endParaRPr lang="en-PH" sz="800" kern="1200" dirty="0">
                        <a:solidFill>
                          <a:srgbClr val="FF0000"/>
                        </a:solidFill>
                        <a:effectLst/>
                        <a:latin typeface="+mn-lt"/>
                        <a:ea typeface="+mn-ea"/>
                        <a:cs typeface="+mn-cs"/>
                      </a:endParaRP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Social distancing is usually not observed.</a:t>
                      </a:r>
                      <a:endParaRPr lang="en-PH" sz="800" kern="1200" dirty="0">
                        <a:solidFill>
                          <a:srgbClr val="FF0000"/>
                        </a:solidFill>
                        <a:effectLst/>
                        <a:latin typeface="+mn-lt"/>
                        <a:ea typeface="+mn-ea"/>
                        <a:cs typeface="+mn-cs"/>
                      </a:endParaRP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Difficulty in accessing water and water source could not accommodate number of IDPs in the evacuation site.</a:t>
                      </a:r>
                      <a:endParaRPr lang="en-PH" sz="800" kern="1200" dirty="0">
                        <a:solidFill>
                          <a:srgbClr val="FF0000"/>
                        </a:solidFill>
                        <a:effectLst/>
                        <a:latin typeface="+mn-lt"/>
                        <a:ea typeface="+mn-ea"/>
                        <a:cs typeface="+mn-cs"/>
                      </a:endParaRP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Insufficient number of latrine available for IDPs.</a:t>
                      </a:r>
                      <a:endParaRPr lang="en-PH" sz="800" kern="1200" dirty="0">
                        <a:solidFill>
                          <a:srgbClr val="FF0000"/>
                        </a:solidFill>
                        <a:effectLst/>
                        <a:latin typeface="+mn-lt"/>
                        <a:ea typeface="+mn-ea"/>
                        <a:cs typeface="+mn-cs"/>
                      </a:endParaRP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Absence of handwashing facilities in the evacuation site.</a:t>
                      </a:r>
                      <a:endParaRPr lang="en-PH" sz="800" kern="1200" dirty="0">
                        <a:solidFill>
                          <a:srgbClr val="FF0000"/>
                        </a:solidFill>
                        <a:effectLst/>
                        <a:latin typeface="+mn-lt"/>
                        <a:ea typeface="+mn-ea"/>
                        <a:cs typeface="+mn-cs"/>
                      </a:endParaRPr>
                    </a:p>
                    <a:p>
                      <a:pPr marL="0" marR="0" lvl="0" indent="0" algn="just" defTabSz="609585" rtl="0" eaLnBrk="1" fontAlgn="auto" latinLnBrk="0" hangingPunct="1">
                        <a:lnSpc>
                          <a:spcPct val="107000"/>
                        </a:lnSpc>
                        <a:spcBef>
                          <a:spcPts val="0"/>
                        </a:spcBef>
                        <a:spcAft>
                          <a:spcPts val="0"/>
                        </a:spcAft>
                        <a:buClrTx/>
                        <a:buSzTx/>
                        <a:buFontTx/>
                        <a:buNone/>
                        <a:tabLst/>
                        <a:defRPr/>
                      </a:pPr>
                      <a:endParaRPr lang="en-US" sz="800" b="0" i="0" kern="1200" baseline="0" dirty="0">
                        <a:solidFill>
                          <a:schemeClr val="dk1"/>
                        </a:solidFill>
                        <a:effectLst/>
                        <a:latin typeface="+mn-lt"/>
                        <a:ea typeface="+mn-ea"/>
                        <a:cs typeface="+mn-cs"/>
                      </a:endParaRPr>
                    </a:p>
                    <a:p>
                      <a:pPr marL="0" marR="0" lvl="0" indent="0" algn="just" defTabSz="609585" rtl="0" eaLnBrk="1" fontAlgn="auto" latinLnBrk="0" hangingPunct="1">
                        <a:lnSpc>
                          <a:spcPct val="107000"/>
                        </a:lnSpc>
                        <a:spcBef>
                          <a:spcPts val="0"/>
                        </a:spcBef>
                        <a:spcAft>
                          <a:spcPts val="0"/>
                        </a:spcAft>
                        <a:buClrTx/>
                        <a:buSzTx/>
                        <a:buFontTx/>
                        <a:buNone/>
                        <a:tabLst/>
                        <a:defRPr/>
                      </a:pPr>
                      <a:r>
                        <a:rPr lang="en-US" sz="800" b="0" i="0" kern="1200" baseline="0" dirty="0">
                          <a:solidFill>
                            <a:schemeClr val="dk1"/>
                          </a:solidFill>
                          <a:effectLst/>
                          <a:latin typeface="+mn-lt"/>
                          <a:ea typeface="+mn-ea"/>
                          <a:cs typeface="+mn-cs"/>
                        </a:rPr>
                        <a:t>MSSD: Cooking and eating utensils, tarpaulins, </a:t>
                      </a:r>
                      <a:r>
                        <a:rPr lang="en-US" sz="800" b="0" i="0" kern="1200" baseline="0" dirty="0" err="1">
                          <a:solidFill>
                            <a:schemeClr val="dk1"/>
                          </a:solidFill>
                          <a:effectLst/>
                          <a:latin typeface="+mn-lt"/>
                          <a:ea typeface="+mn-ea"/>
                          <a:cs typeface="+mn-cs"/>
                        </a:rPr>
                        <a:t>malong</a:t>
                      </a:r>
                      <a:endParaRPr lang="en-US" sz="800" b="1" dirty="0">
                        <a:solidFill>
                          <a:schemeClr val="tx1"/>
                        </a:solidFill>
                        <a:effectLst/>
                        <a:latin typeface="+mn-lt"/>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n-US" sz="800" b="1" dirty="0">
                          <a:solidFill>
                            <a:schemeClr val="tx1"/>
                          </a:solidFill>
                          <a:effectLst/>
                          <a:latin typeface="+mn-lt"/>
                          <a:ea typeface="Calibri" panose="020F0502020204030204" pitchFamily="34" charset="0"/>
                          <a:cs typeface="Times New Roman" panose="02020603050405020304" pitchFamily="18" charset="0"/>
                        </a:rPr>
                        <a:t>Responses:</a:t>
                      </a:r>
                    </a:p>
                    <a:p>
                      <a:pPr marL="228600" indent="-228600" algn="just">
                        <a:lnSpc>
                          <a:spcPct val="107000"/>
                        </a:lnSpc>
                        <a:spcAft>
                          <a:spcPts val="0"/>
                        </a:spcAft>
                        <a:buAutoNum type="arabicPeriod"/>
                      </a:pPr>
                      <a:r>
                        <a:rPr lang="en-US" sz="800" b="0" i="0" kern="1200" baseline="0" dirty="0">
                          <a:solidFill>
                            <a:schemeClr val="dk1"/>
                          </a:solidFill>
                          <a:effectLst/>
                          <a:latin typeface="+mn-lt"/>
                          <a:ea typeface="+mn-ea"/>
                          <a:cs typeface="+mn-cs"/>
                        </a:rPr>
                        <a:t>6 March 2020, food distribution of MSSD, B/MLGU to 224 families.</a:t>
                      </a:r>
                    </a:p>
                    <a:p>
                      <a:pPr marL="228600" indent="-228600" algn="just">
                        <a:lnSpc>
                          <a:spcPct val="107000"/>
                        </a:lnSpc>
                        <a:spcAft>
                          <a:spcPts val="0"/>
                        </a:spcAft>
                        <a:buAutoNum type="arabicPeriod"/>
                      </a:pPr>
                      <a:r>
                        <a:rPr lang="en-US" sz="800" kern="1200" dirty="0">
                          <a:solidFill>
                            <a:schemeClr val="dk1"/>
                          </a:solidFill>
                          <a:effectLst/>
                          <a:latin typeface="+mn-lt"/>
                          <a:ea typeface="+mn-ea"/>
                          <a:cs typeface="+mn-cs"/>
                        </a:rPr>
                        <a:t>10 March 2020, UNCHR and MMI </a:t>
                      </a:r>
                      <a:r>
                        <a:rPr lang="en-US" sz="800" b="0" i="0" kern="1200" baseline="0" dirty="0">
                          <a:solidFill>
                            <a:schemeClr val="dk1"/>
                          </a:solidFill>
                          <a:effectLst/>
                          <a:latin typeface="+mn-lt"/>
                          <a:ea typeface="+mn-ea"/>
                          <a:cs typeface="+mn-cs"/>
                        </a:rPr>
                        <a:t>Core relief Item </a:t>
                      </a:r>
                      <a:r>
                        <a:rPr lang="en-US" sz="800" kern="1200" dirty="0">
                          <a:solidFill>
                            <a:schemeClr val="dk1"/>
                          </a:solidFill>
                          <a:effectLst/>
                          <a:latin typeface="+mn-lt"/>
                          <a:ea typeface="+mn-ea"/>
                          <a:cs typeface="+mn-cs"/>
                        </a:rPr>
                        <a:t>distribution: A total of 477 families received plastic tarpaulin with eyelets, fire retardant 4x5 meters, hygiene kits, Mosquito nets and solar lamps.</a:t>
                      </a:r>
                    </a:p>
                    <a:p>
                      <a:pPr marL="228600" indent="-228600" algn="just">
                        <a:lnSpc>
                          <a:spcPct val="107000"/>
                        </a:lnSpc>
                        <a:spcAft>
                          <a:spcPts val="0"/>
                        </a:spcAft>
                        <a:buAutoNum type="arabicPeriod"/>
                      </a:pPr>
                      <a:r>
                        <a:rPr lang="en-US" sz="800" b="0" i="0" kern="1200" baseline="0" dirty="0">
                          <a:solidFill>
                            <a:schemeClr val="dk1"/>
                          </a:solidFill>
                          <a:effectLst/>
                          <a:latin typeface="+mn-lt"/>
                          <a:ea typeface="+mn-ea"/>
                          <a:cs typeface="+mn-cs"/>
                        </a:rPr>
                        <a:t>11 April 2020, UNCHR and CFSI conducted Core Relief Item Distribution to 141 families and mostly to indigenous peoples not covered by MMI last March 10 distribution: 141 Plastic tarps, Items distributed are hygiene Kits, mosquito nets and solar lamps.</a:t>
                      </a:r>
                    </a:p>
                  </a:txBody>
                  <a:tcPr marL="51435" marR="51435" marT="0" marB="0"/>
                </a:tc>
                <a:tc hMerge="1">
                  <a:txBody>
                    <a:bodyPr/>
                    <a:lstStyle/>
                    <a:p>
                      <a:pPr algn="just">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478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79398797"/>
              </p:ext>
            </p:extLst>
          </p:nvPr>
        </p:nvGraphicFramePr>
        <p:xfrm>
          <a:off x="58226" y="174686"/>
          <a:ext cx="9038330" cy="5406363"/>
        </p:xfrm>
        <a:graphic>
          <a:graphicData uri="http://schemas.openxmlformats.org/drawingml/2006/table">
            <a:tbl>
              <a:tblPr firstRow="1" bandRow="1">
                <a:tableStyleId>{5C22544A-7EE6-4342-B048-85BDC9FD1C3A}</a:tableStyleId>
              </a:tblPr>
              <a:tblGrid>
                <a:gridCol w="3615332">
                  <a:extLst>
                    <a:ext uri="{9D8B030D-6E8A-4147-A177-3AD203B41FA5}">
                      <a16:colId xmlns:a16="http://schemas.microsoft.com/office/drawing/2014/main" val="20000"/>
                    </a:ext>
                  </a:extLst>
                </a:gridCol>
                <a:gridCol w="1807666">
                  <a:extLst>
                    <a:ext uri="{9D8B030D-6E8A-4147-A177-3AD203B41FA5}">
                      <a16:colId xmlns:a16="http://schemas.microsoft.com/office/drawing/2014/main" val="20001"/>
                    </a:ext>
                  </a:extLst>
                </a:gridCol>
                <a:gridCol w="1807666">
                  <a:extLst>
                    <a:ext uri="{9D8B030D-6E8A-4147-A177-3AD203B41FA5}">
                      <a16:colId xmlns:a16="http://schemas.microsoft.com/office/drawing/2014/main" val="20002"/>
                    </a:ext>
                  </a:extLst>
                </a:gridCol>
                <a:gridCol w="1807666">
                  <a:extLst>
                    <a:ext uri="{9D8B030D-6E8A-4147-A177-3AD203B41FA5}">
                      <a16:colId xmlns:a16="http://schemas.microsoft.com/office/drawing/2014/main" val="20003"/>
                    </a:ext>
                  </a:extLst>
                </a:gridCol>
              </a:tblGrid>
              <a:tr h="265263">
                <a:tc gridSpan="4">
                  <a:txBody>
                    <a:bodyPr/>
                    <a:lstStyle/>
                    <a:p>
                      <a:pPr algn="ctr"/>
                      <a:r>
                        <a:rPr lang="en-US" sz="800" dirty="0">
                          <a:solidFill>
                            <a:schemeClr val="bg1"/>
                          </a:solidFill>
                          <a:latin typeface="+mn-lt"/>
                        </a:rPr>
                        <a:t>Displacement</a:t>
                      </a:r>
                      <a:r>
                        <a:rPr lang="en-US" sz="800" baseline="0" dirty="0">
                          <a:solidFill>
                            <a:schemeClr val="bg1"/>
                          </a:solidFill>
                          <a:latin typeface="+mn-lt"/>
                        </a:rPr>
                        <a:t> in North Cotabato as of 2 June 2020</a:t>
                      </a:r>
                      <a:endParaRPr lang="en-GB" sz="800" dirty="0">
                        <a:solidFill>
                          <a:schemeClr val="bg1"/>
                        </a:solidFill>
                        <a:latin typeface="+mn-lt"/>
                      </a:endParaRPr>
                    </a:p>
                  </a:txBody>
                  <a:tcPr marL="68580" marR="68580" marT="34290" marB="34290"/>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extLst>
                  <a:ext uri="{0D108BD9-81ED-4DB2-BD59-A6C34878D82A}">
                    <a16:rowId xmlns:a16="http://schemas.microsoft.com/office/drawing/2014/main" val="10000"/>
                  </a:ext>
                </a:extLst>
              </a:tr>
              <a:tr h="238708">
                <a:tc>
                  <a:txBody>
                    <a:bodyPr/>
                    <a:lstStyle/>
                    <a:p>
                      <a:pPr algn="ctr">
                        <a:lnSpc>
                          <a:spcPct val="107000"/>
                        </a:lnSpc>
                        <a:spcAft>
                          <a:spcPts val="0"/>
                        </a:spcAft>
                      </a:pPr>
                      <a:r>
                        <a:rPr lang="en-PH" sz="800" b="1" dirty="0">
                          <a:solidFill>
                            <a:schemeClr val="tx1"/>
                          </a:solidFill>
                          <a:effectLst/>
                          <a:latin typeface="+mn-lt"/>
                          <a:ea typeface="Calibri" panose="020F0502020204030204" pitchFamily="34" charset="0"/>
                          <a:cs typeface="Times New Roman" panose="02020603050405020304" pitchFamily="18" charset="0"/>
                        </a:rPr>
                        <a:t>INCIDENT</a:t>
                      </a:r>
                      <a:endParaRPr lang="en-GB" sz="8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PH" sz="800" b="1" dirty="0">
                          <a:solidFill>
                            <a:schemeClr val="tx1"/>
                          </a:solidFill>
                          <a:effectLst/>
                          <a:latin typeface="+mn-lt"/>
                          <a:ea typeface="Calibri" panose="020F0502020204030204" pitchFamily="34" charset="0"/>
                          <a:cs typeface="Times New Roman" panose="02020603050405020304" pitchFamily="18" charset="0"/>
                        </a:rPr>
                        <a:t>DATE OF INCIDENT</a:t>
                      </a:r>
                      <a:endParaRPr lang="en-GB" sz="8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PH" sz="800" b="1" dirty="0">
                          <a:solidFill>
                            <a:schemeClr val="tx1"/>
                          </a:solidFill>
                          <a:effectLst/>
                          <a:latin typeface="+mn-lt"/>
                          <a:ea typeface="Calibri" panose="020F0502020204030204" pitchFamily="34" charset="0"/>
                          <a:cs typeface="Times New Roman" panose="02020603050405020304" pitchFamily="18" charset="0"/>
                        </a:rPr>
                        <a:t>NUMBER</a:t>
                      </a:r>
                      <a:r>
                        <a:rPr lang="en-PH" sz="800" b="1" baseline="0" dirty="0">
                          <a:solidFill>
                            <a:schemeClr val="tx1"/>
                          </a:solidFill>
                          <a:effectLst/>
                          <a:latin typeface="+mn-lt"/>
                          <a:ea typeface="Calibri" panose="020F0502020204030204" pitchFamily="34" charset="0"/>
                          <a:cs typeface="Times New Roman" panose="02020603050405020304" pitchFamily="18" charset="0"/>
                        </a:rPr>
                        <a:t> OF IDPs</a:t>
                      </a:r>
                      <a:endParaRPr lang="en-GB" sz="8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PH" sz="800" b="1" dirty="0">
                          <a:solidFill>
                            <a:schemeClr val="tx1"/>
                          </a:solidFill>
                          <a:effectLst/>
                          <a:latin typeface="+mn-lt"/>
                          <a:ea typeface="Calibri" panose="020F0502020204030204" pitchFamily="34" charset="0"/>
                          <a:cs typeface="Times New Roman" panose="02020603050405020304" pitchFamily="18" charset="0"/>
                        </a:rPr>
                        <a:t>STATUS</a:t>
                      </a:r>
                      <a:endParaRPr lang="en-GB" sz="8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3758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PH" sz="800" b="1" dirty="0">
                          <a:solidFill>
                            <a:schemeClr val="tx1"/>
                          </a:solidFill>
                          <a:effectLst/>
                          <a:latin typeface="+mn-lt"/>
                          <a:ea typeface="Calibri" panose="020F0502020204030204" pitchFamily="34" charset="0"/>
                          <a:cs typeface="Times New Roman" panose="02020603050405020304" pitchFamily="18" charset="0"/>
                        </a:rPr>
                        <a:t> Forced displacement in </a:t>
                      </a:r>
                      <a:r>
                        <a:rPr lang="en-PH" sz="800" b="1" dirty="0" err="1">
                          <a:solidFill>
                            <a:schemeClr val="tx1"/>
                          </a:solidFill>
                          <a:effectLst/>
                          <a:latin typeface="+mn-lt"/>
                          <a:ea typeface="Calibri" panose="020F0502020204030204" pitchFamily="34" charset="0"/>
                          <a:cs typeface="Times New Roman" panose="02020603050405020304" pitchFamily="18" charset="0"/>
                        </a:rPr>
                        <a:t>Guindulungan</a:t>
                      </a:r>
                      <a:r>
                        <a:rPr lang="en-PH" sz="800" b="1" dirty="0">
                          <a:solidFill>
                            <a:schemeClr val="tx1"/>
                          </a:solidFill>
                          <a:effectLst/>
                          <a:latin typeface="+mn-lt"/>
                          <a:ea typeface="Calibri" panose="020F0502020204030204" pitchFamily="34" charset="0"/>
                          <a:cs typeface="Times New Roman" panose="02020603050405020304" pitchFamily="18" charset="0"/>
                        </a:rPr>
                        <a:t>, Maguindanao</a:t>
                      </a:r>
                      <a:endParaRPr lang="en-GB" sz="800" b="1" kern="1200" dirty="0">
                        <a:solidFill>
                          <a:schemeClr val="tx1"/>
                        </a:solidFill>
                        <a:effectLst/>
                        <a:latin typeface="+mn-lt"/>
                        <a:ea typeface="+mn-ea"/>
                        <a:cs typeface="+mn-cs"/>
                      </a:endParaRPr>
                    </a:p>
                  </a:txBody>
                  <a:tcPr marL="51435" marR="51435" marT="0" marB="0"/>
                </a:tc>
                <a:tc>
                  <a:txBody>
                    <a:bodyPr/>
                    <a:lstStyle/>
                    <a:p>
                      <a:pPr algn="ctr">
                        <a:lnSpc>
                          <a:spcPct val="107000"/>
                        </a:lnSpc>
                        <a:spcAft>
                          <a:spcPts val="0"/>
                        </a:spcAft>
                      </a:pPr>
                      <a:r>
                        <a:rPr lang="en-US" sz="800" b="1" dirty="0">
                          <a:solidFill>
                            <a:schemeClr val="tx1"/>
                          </a:solidFill>
                          <a:effectLst/>
                          <a:latin typeface="+mn-lt"/>
                          <a:ea typeface="Calibri" panose="020F0502020204030204" pitchFamily="34" charset="0"/>
                          <a:cs typeface="Times New Roman" panose="02020603050405020304" pitchFamily="18" charset="0"/>
                        </a:rPr>
                        <a:t>11- 12 April and 14 May 2020</a:t>
                      </a:r>
                      <a:endParaRPr lang="en-GB" sz="8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n-GB" sz="800" b="1" dirty="0">
                          <a:solidFill>
                            <a:srgbClr val="FF0000"/>
                          </a:solidFill>
                          <a:effectLst/>
                          <a:latin typeface="+mn-lt"/>
                          <a:ea typeface="Calibri" panose="020F0502020204030204" pitchFamily="34" charset="0"/>
                          <a:cs typeface="Times New Roman" panose="02020603050405020304" pitchFamily="18" charset="0"/>
                        </a:rPr>
                        <a:t>335 families (approximately 1675 Individuals) based on the 19 June field monitoring of CFSI</a:t>
                      </a:r>
                    </a:p>
                  </a:txBody>
                  <a:tcPr marL="51435" marR="51435" marT="0" marB="0"/>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Times New Roman" panose="02020603050405020304" pitchFamily="18" charset="0"/>
                        </a:rPr>
                        <a:t>Still displaced</a:t>
                      </a:r>
                    </a:p>
                  </a:txBody>
                  <a:tcPr marL="51435" marR="51435" marT="0" marB="0"/>
                </a:tc>
                <a:extLst>
                  <a:ext uri="{0D108BD9-81ED-4DB2-BD59-A6C34878D82A}">
                    <a16:rowId xmlns:a16="http://schemas.microsoft.com/office/drawing/2014/main" val="10002"/>
                  </a:ext>
                </a:extLst>
              </a:tr>
              <a:tr h="1403033">
                <a:tc gridSpan="4">
                  <a:txBody>
                    <a:bodyPr/>
                    <a:lstStyle/>
                    <a:p>
                      <a:pPr algn="just">
                        <a:lnSpc>
                          <a:spcPct val="107000"/>
                        </a:lnSpc>
                        <a:spcAft>
                          <a:spcPts val="0"/>
                        </a:spcAft>
                      </a:pPr>
                      <a:r>
                        <a:rPr lang="en-GB" sz="800" dirty="0">
                          <a:solidFill>
                            <a:schemeClr val="tx1"/>
                          </a:solidFill>
                          <a:effectLst/>
                          <a:latin typeface="+mn-lt"/>
                          <a:ea typeface="Calibri" panose="020F0502020204030204" pitchFamily="34" charset="0"/>
                          <a:cs typeface="Calibri" panose="020F0502020204030204" pitchFamily="34" charset="0"/>
                        </a:rPr>
                        <a:t>On 11 April at around ten o’clock in the evening, there is a renewed fighting caused by a long-standing personal dispute between individuals who are affiliated with the Moro Islamic Liberation Front (MILF) and the Moro National Liberation Front (MNLF). Approximately one hundred (100) families (500 individuals) were forced to flee from </a:t>
                      </a:r>
                      <a:r>
                        <a:rPr lang="en-GB" sz="800" dirty="0" err="1">
                          <a:solidFill>
                            <a:schemeClr val="tx1"/>
                          </a:solidFill>
                          <a:effectLst/>
                          <a:latin typeface="+mn-lt"/>
                          <a:ea typeface="Calibri" panose="020F0502020204030204" pitchFamily="34" charset="0"/>
                          <a:cs typeface="Calibri" panose="020F0502020204030204" pitchFamily="34" charset="0"/>
                        </a:rPr>
                        <a:t>Sitio</a:t>
                      </a:r>
                      <a:r>
                        <a:rPr lang="en-GB" sz="800" dirty="0">
                          <a:solidFill>
                            <a:schemeClr val="tx1"/>
                          </a:solidFill>
                          <a:effectLst/>
                          <a:latin typeface="+mn-lt"/>
                          <a:ea typeface="Calibri" panose="020F0502020204030204" pitchFamily="34" charset="0"/>
                          <a:cs typeface="Calibri" panose="020F0502020204030204" pitchFamily="34" charset="0"/>
                        </a:rPr>
                        <a:t> </a:t>
                      </a:r>
                      <a:r>
                        <a:rPr lang="en-GB" sz="800" dirty="0" err="1">
                          <a:solidFill>
                            <a:schemeClr val="tx1"/>
                          </a:solidFill>
                          <a:effectLst/>
                          <a:latin typeface="+mn-lt"/>
                          <a:ea typeface="Calibri" panose="020F0502020204030204" pitchFamily="34" charset="0"/>
                          <a:cs typeface="Calibri" panose="020F0502020204030204" pitchFamily="34" charset="0"/>
                        </a:rPr>
                        <a:t>Panso</a:t>
                      </a:r>
                      <a:r>
                        <a:rPr lang="en-GB" sz="800" dirty="0">
                          <a:solidFill>
                            <a:schemeClr val="tx1"/>
                          </a:solidFill>
                          <a:effectLst/>
                          <a:latin typeface="+mn-lt"/>
                          <a:ea typeface="Calibri" panose="020F0502020204030204" pitchFamily="34" charset="0"/>
                          <a:cs typeface="Calibri" panose="020F0502020204030204" pitchFamily="34" charset="0"/>
                        </a:rPr>
                        <a:t>, Barangay </a:t>
                      </a:r>
                      <a:r>
                        <a:rPr lang="en-GB" sz="800" dirty="0" err="1">
                          <a:solidFill>
                            <a:schemeClr val="tx1"/>
                          </a:solidFill>
                          <a:effectLst/>
                          <a:latin typeface="+mn-lt"/>
                          <a:ea typeface="Calibri" panose="020F0502020204030204" pitchFamily="34" charset="0"/>
                          <a:cs typeface="Calibri" panose="020F0502020204030204" pitchFamily="34" charset="0"/>
                        </a:rPr>
                        <a:t>Muti</a:t>
                      </a:r>
                      <a:r>
                        <a:rPr lang="en-GB" sz="800" dirty="0">
                          <a:solidFill>
                            <a:schemeClr val="tx1"/>
                          </a:solidFill>
                          <a:effectLst/>
                          <a:latin typeface="+mn-lt"/>
                          <a:ea typeface="Calibri" panose="020F0502020204030204" pitchFamily="34" charset="0"/>
                          <a:cs typeface="Calibri" panose="020F0502020204030204" pitchFamily="34" charset="0"/>
                        </a:rPr>
                        <a:t> in </a:t>
                      </a:r>
                      <a:r>
                        <a:rPr lang="en-GB" sz="800" dirty="0" err="1">
                          <a:solidFill>
                            <a:schemeClr val="tx1"/>
                          </a:solidFill>
                          <a:effectLst/>
                          <a:latin typeface="+mn-lt"/>
                          <a:ea typeface="Calibri" panose="020F0502020204030204" pitchFamily="34" charset="0"/>
                          <a:cs typeface="Calibri" panose="020F0502020204030204" pitchFamily="34" charset="0"/>
                        </a:rPr>
                        <a:t>Guindulungan</a:t>
                      </a:r>
                      <a:r>
                        <a:rPr lang="en-GB" sz="800" dirty="0">
                          <a:solidFill>
                            <a:schemeClr val="tx1"/>
                          </a:solidFill>
                          <a:effectLst/>
                          <a:latin typeface="+mn-lt"/>
                          <a:ea typeface="Calibri" panose="020F0502020204030204" pitchFamily="34" charset="0"/>
                          <a:cs typeface="Calibri" panose="020F0502020204030204" pitchFamily="34" charset="0"/>
                        </a:rPr>
                        <a:t> Municipality due to continuous conflict, and there is likelihood that the number of displaced families will increase.</a:t>
                      </a:r>
                    </a:p>
                    <a:p>
                      <a:pPr algn="just">
                        <a:lnSpc>
                          <a:spcPct val="107000"/>
                        </a:lnSpc>
                        <a:spcAft>
                          <a:spcPts val="0"/>
                        </a:spcAft>
                      </a:pP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just" defTabSz="609585" rtl="0" eaLnBrk="1" fontAlgn="auto" latinLnBrk="0" hangingPunct="1">
                        <a:lnSpc>
                          <a:spcPct val="107000"/>
                        </a:lnSpc>
                        <a:spcBef>
                          <a:spcPts val="0"/>
                        </a:spcBef>
                        <a:spcAft>
                          <a:spcPts val="0"/>
                        </a:spcAft>
                        <a:buClrTx/>
                        <a:buSzTx/>
                        <a:buFontTx/>
                        <a:buNone/>
                        <a:tabLst/>
                        <a:defRPr/>
                      </a:pPr>
                      <a:r>
                        <a:rPr lang="en-GB" sz="800" dirty="0">
                          <a:solidFill>
                            <a:schemeClr val="tx1"/>
                          </a:solidFill>
                          <a:effectLst/>
                          <a:latin typeface="+mn-lt"/>
                          <a:ea typeface="Calibri" panose="020F0502020204030204" pitchFamily="34" charset="0"/>
                          <a:cs typeface="Times New Roman" panose="02020603050405020304" pitchFamily="18" charset="0"/>
                        </a:rPr>
                        <a:t>At around 6 o’clock in the morning on 14 May 2020, a renewed fighting has erupted between two disputing families which caused undetermined number of families to forcibly flee their homes. The displaced families are coming from the border areas of Barangay </a:t>
                      </a:r>
                      <a:r>
                        <a:rPr lang="en-GB" sz="800" dirty="0" err="1">
                          <a:solidFill>
                            <a:schemeClr val="tx1"/>
                          </a:solidFill>
                          <a:effectLst/>
                          <a:latin typeface="+mn-lt"/>
                          <a:ea typeface="Calibri" panose="020F0502020204030204" pitchFamily="34" charset="0"/>
                          <a:cs typeface="Times New Roman" panose="02020603050405020304" pitchFamily="18" charset="0"/>
                        </a:rPr>
                        <a:t>Muti</a:t>
                      </a:r>
                      <a:r>
                        <a:rPr lang="en-GB" sz="800" dirty="0">
                          <a:solidFill>
                            <a:schemeClr val="tx1"/>
                          </a:solidFill>
                          <a:effectLst/>
                          <a:latin typeface="+mn-lt"/>
                          <a:ea typeface="Calibri" panose="020F0502020204030204" pitchFamily="34" charset="0"/>
                          <a:cs typeface="Times New Roman" panose="02020603050405020304" pitchFamily="18" charset="0"/>
                        </a:rPr>
                        <a:t> and Barangay </a:t>
                      </a:r>
                      <a:r>
                        <a:rPr lang="en-GB" sz="800" dirty="0" err="1">
                          <a:solidFill>
                            <a:schemeClr val="tx1"/>
                          </a:solidFill>
                          <a:effectLst/>
                          <a:latin typeface="+mn-lt"/>
                          <a:ea typeface="Calibri" panose="020F0502020204030204" pitchFamily="34" charset="0"/>
                          <a:cs typeface="Times New Roman" panose="02020603050405020304" pitchFamily="18" charset="0"/>
                        </a:rPr>
                        <a:t>Macasampen</a:t>
                      </a:r>
                      <a:r>
                        <a:rPr lang="en-GB" sz="800" dirty="0">
                          <a:solidFill>
                            <a:schemeClr val="tx1"/>
                          </a:solidFill>
                          <a:effectLst/>
                          <a:latin typeface="+mn-lt"/>
                          <a:ea typeface="Calibri" panose="020F0502020204030204" pitchFamily="34" charset="0"/>
                          <a:cs typeface="Times New Roman" panose="02020603050405020304" pitchFamily="18" charset="0"/>
                        </a:rPr>
                        <a:t>, all in </a:t>
                      </a:r>
                      <a:r>
                        <a:rPr lang="en-GB" sz="800" dirty="0" err="1">
                          <a:solidFill>
                            <a:schemeClr val="tx1"/>
                          </a:solidFill>
                          <a:effectLst/>
                          <a:latin typeface="+mn-lt"/>
                          <a:ea typeface="Calibri" panose="020F0502020204030204" pitchFamily="34" charset="0"/>
                          <a:cs typeface="Times New Roman" panose="02020603050405020304" pitchFamily="18" charset="0"/>
                        </a:rPr>
                        <a:t>Guindulungan</a:t>
                      </a:r>
                      <a:r>
                        <a:rPr lang="en-GB" sz="800" dirty="0">
                          <a:solidFill>
                            <a:schemeClr val="tx1"/>
                          </a:solidFill>
                          <a:effectLst/>
                          <a:latin typeface="+mn-lt"/>
                          <a:ea typeface="Calibri" panose="020F0502020204030204" pitchFamily="34" charset="0"/>
                          <a:cs typeface="Times New Roman" panose="02020603050405020304" pitchFamily="18" charset="0"/>
                        </a:rPr>
                        <a:t> Municipality, </a:t>
                      </a:r>
                      <a:r>
                        <a:rPr lang="en-GB" sz="800" dirty="0" err="1">
                          <a:solidFill>
                            <a:schemeClr val="tx1"/>
                          </a:solidFill>
                          <a:effectLst/>
                          <a:latin typeface="+mn-lt"/>
                          <a:ea typeface="Calibri" panose="020F0502020204030204" pitchFamily="34" charset="0"/>
                          <a:cs typeface="Times New Roman" panose="02020603050405020304" pitchFamily="18" charset="0"/>
                        </a:rPr>
                        <a:t>Maguindanao</a:t>
                      </a:r>
                      <a:r>
                        <a:rPr lang="en-GB" sz="800" dirty="0">
                          <a:solidFill>
                            <a:schemeClr val="tx1"/>
                          </a:solidFill>
                          <a:effectLst/>
                          <a:latin typeface="+mn-lt"/>
                          <a:ea typeface="Calibri" panose="020F0502020204030204" pitchFamily="34" charset="0"/>
                          <a:cs typeface="Times New Roman" panose="02020603050405020304" pitchFamily="18" charset="0"/>
                        </a:rPr>
                        <a:t> Province and they have moved to safer grounds in the same barangays.</a:t>
                      </a:r>
                    </a:p>
                    <a:p>
                      <a:pPr algn="just">
                        <a:lnSpc>
                          <a:spcPct val="107000"/>
                        </a:lnSpc>
                        <a:spcAft>
                          <a:spcPts val="0"/>
                        </a:spcAft>
                      </a:pPr>
                      <a:endParaRPr lang="en-US" sz="800" dirty="0">
                        <a:solidFill>
                          <a:schemeClr val="tx1"/>
                        </a:solidFill>
                        <a:effectLst/>
                        <a:latin typeface="+mn-lt"/>
                        <a:ea typeface="Calibri" panose="020F0502020204030204" pitchFamily="34" charset="0"/>
                        <a:cs typeface="Times New Roman" panose="02020603050405020304" pitchFamily="18" charset="0"/>
                      </a:endParaRPr>
                    </a:p>
                    <a:p>
                      <a:pPr algn="just">
                        <a:lnSpc>
                          <a:spcPct val="107000"/>
                        </a:lnSpc>
                        <a:spcAft>
                          <a:spcPts val="0"/>
                        </a:spcAft>
                      </a:pPr>
                      <a:r>
                        <a:rPr lang="en-GB" sz="800" dirty="0">
                          <a:solidFill>
                            <a:schemeClr val="tx1"/>
                          </a:solidFill>
                          <a:effectLst/>
                          <a:latin typeface="+mn-lt"/>
                          <a:ea typeface="Calibri" panose="020F0502020204030204" pitchFamily="34" charset="0"/>
                          <a:cs typeface="Times New Roman" panose="02020603050405020304" pitchFamily="18" charset="0"/>
                        </a:rPr>
                        <a:t>Another displacement incidence has been reported on 12 April in the same municipality. According to report, there are several trucks that have entered in Barangay Muslim which caused fear and feeling of  insecurity. This brought the civilians to pre-emptively flee again a day after they have returned home from the displacement.</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algn="just">
                        <a:lnSpc>
                          <a:spcPct val="107000"/>
                        </a:lnSpc>
                        <a:spcAft>
                          <a:spcPts val="0"/>
                        </a:spcAft>
                      </a:pPr>
                      <a:endParaRPr lang="en-GB" sz="8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2918651">
                <a:tc gridSpan="4">
                  <a:txBody>
                    <a:bodyPr/>
                    <a:lstStyle/>
                    <a:p>
                      <a:pPr algn="just">
                        <a:lnSpc>
                          <a:spcPct val="107000"/>
                        </a:lnSpc>
                        <a:spcAft>
                          <a:spcPts val="0"/>
                        </a:spcAft>
                      </a:pPr>
                      <a:r>
                        <a:rPr lang="en-US" sz="800" b="1" dirty="0">
                          <a:solidFill>
                            <a:schemeClr val="tx1"/>
                          </a:solidFill>
                          <a:effectLst/>
                          <a:latin typeface="+mn-lt"/>
                          <a:ea typeface="Calibri" panose="020F0502020204030204" pitchFamily="34" charset="0"/>
                          <a:cs typeface="Times New Roman" panose="02020603050405020304" pitchFamily="18" charset="0"/>
                        </a:rPr>
                        <a:t>Key</a:t>
                      </a:r>
                      <a:r>
                        <a:rPr lang="en-US" sz="800" b="1" baseline="0" dirty="0">
                          <a:solidFill>
                            <a:schemeClr val="tx1"/>
                          </a:solidFill>
                          <a:effectLst/>
                          <a:latin typeface="+mn-lt"/>
                          <a:ea typeface="Calibri" panose="020F0502020204030204" pitchFamily="34" charset="0"/>
                          <a:cs typeface="Times New Roman" panose="02020603050405020304" pitchFamily="18" charset="0"/>
                        </a:rPr>
                        <a:t> Protection Issues, needs and gaps: </a:t>
                      </a:r>
                    </a:p>
                    <a:p>
                      <a:pPr algn="just">
                        <a:lnSpc>
                          <a:spcPct val="107000"/>
                        </a:lnSpc>
                        <a:spcAft>
                          <a:spcPts val="0"/>
                        </a:spcAft>
                      </a:pPr>
                      <a:endParaRPr lang="en-US" sz="800" b="0" baseline="0" dirty="0">
                        <a:solidFill>
                          <a:schemeClr val="tx1"/>
                        </a:solidFill>
                        <a:effectLst/>
                        <a:latin typeface="+mn-lt"/>
                        <a:ea typeface="Calibri" panose="020F0502020204030204" pitchFamily="34" charset="0"/>
                        <a:cs typeface="Times New Roman" panose="02020603050405020304" pitchFamily="18" charset="0"/>
                      </a:endParaRPr>
                    </a:p>
                    <a:p>
                      <a:pPr marL="228600" indent="-228600" algn="just">
                        <a:lnSpc>
                          <a:spcPct val="107000"/>
                        </a:lnSpc>
                        <a:spcAft>
                          <a:spcPts val="0"/>
                        </a:spcAft>
                        <a:buAutoNum type="arabicPeriod"/>
                      </a:pPr>
                      <a:r>
                        <a:rPr lang="en-US" sz="800" b="0" baseline="0" dirty="0">
                          <a:solidFill>
                            <a:schemeClr val="tx1"/>
                          </a:solidFill>
                          <a:effectLst/>
                          <a:latin typeface="+mn-lt"/>
                          <a:ea typeface="Calibri" panose="020F0502020204030204" pitchFamily="34" charset="0"/>
                          <a:cs typeface="Times New Roman" panose="02020603050405020304" pitchFamily="18" charset="0"/>
                        </a:rPr>
                        <a:t>Repeated and cyclical displacement due to unresolved </a:t>
                      </a:r>
                      <a:r>
                        <a:rPr lang="en-US" sz="800" b="0" baseline="0" dirty="0" err="1">
                          <a:solidFill>
                            <a:schemeClr val="tx1"/>
                          </a:solidFill>
                          <a:effectLst/>
                          <a:latin typeface="+mn-lt"/>
                          <a:ea typeface="Calibri" panose="020F0502020204030204" pitchFamily="34" charset="0"/>
                          <a:cs typeface="Times New Roman" panose="02020603050405020304" pitchFamily="18" charset="0"/>
                        </a:rPr>
                        <a:t>rido</a:t>
                      </a:r>
                      <a:endParaRPr lang="en-US" sz="800" b="0" baseline="0" dirty="0">
                        <a:solidFill>
                          <a:schemeClr val="tx1"/>
                        </a:solidFill>
                        <a:effectLst/>
                        <a:latin typeface="+mn-lt"/>
                        <a:ea typeface="Calibri" panose="020F0502020204030204" pitchFamily="34" charset="0"/>
                        <a:cs typeface="Times New Roman" panose="02020603050405020304" pitchFamily="18" charset="0"/>
                      </a:endParaRPr>
                    </a:p>
                    <a:p>
                      <a:pPr marL="228600" indent="-228600" algn="just">
                        <a:lnSpc>
                          <a:spcPct val="107000"/>
                        </a:lnSpc>
                        <a:spcAft>
                          <a:spcPts val="0"/>
                        </a:spcAft>
                        <a:buAutoNum type="arabicPeriod"/>
                      </a:pPr>
                      <a:r>
                        <a:rPr lang="en-US" sz="800" b="0" baseline="0" dirty="0">
                          <a:solidFill>
                            <a:schemeClr val="tx1"/>
                          </a:solidFill>
                          <a:effectLst/>
                          <a:latin typeface="+mn-lt"/>
                          <a:ea typeface="Calibri" panose="020F0502020204030204" pitchFamily="34" charset="0"/>
                          <a:cs typeface="Times New Roman" panose="02020603050405020304" pitchFamily="18" charset="0"/>
                        </a:rPr>
                        <a:t>IDPs are in need of sustained food aid and NFIs</a:t>
                      </a:r>
                    </a:p>
                    <a:p>
                      <a:pPr marL="228600" indent="-228600" algn="just">
                        <a:lnSpc>
                          <a:spcPct val="107000"/>
                        </a:lnSpc>
                        <a:spcAft>
                          <a:spcPts val="0"/>
                        </a:spcAft>
                        <a:buAutoNum type="arabicPeriod"/>
                      </a:pPr>
                      <a:r>
                        <a:rPr lang="en-US" sz="800" b="0" baseline="0" dirty="0">
                          <a:solidFill>
                            <a:schemeClr val="tx1"/>
                          </a:solidFill>
                          <a:effectLst/>
                          <a:latin typeface="+mn-lt"/>
                          <a:ea typeface="Calibri" panose="020F0502020204030204" pitchFamily="34" charset="0"/>
                          <a:cs typeface="Times New Roman" panose="02020603050405020304" pitchFamily="18" charset="0"/>
                        </a:rPr>
                        <a:t>Livelihood activities of IDPs are disrupted</a:t>
                      </a: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The location of the evacuation site is low lying area which is very much prone to Dengue</a:t>
                      </a:r>
                      <a:endParaRPr lang="en-PH" sz="800" kern="1200" dirty="0">
                        <a:solidFill>
                          <a:srgbClr val="FF0000"/>
                        </a:solidFill>
                        <a:effectLst/>
                        <a:latin typeface="+mn-lt"/>
                        <a:ea typeface="+mn-ea"/>
                        <a:cs typeface="+mn-cs"/>
                      </a:endParaRP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Evacuation site is situated under coconut tree which is also dangerous to IDPs</a:t>
                      </a:r>
                      <a:endParaRPr lang="en-PH" sz="800" kern="1200" dirty="0">
                        <a:solidFill>
                          <a:srgbClr val="FF0000"/>
                        </a:solidFill>
                        <a:effectLst/>
                        <a:latin typeface="+mn-lt"/>
                        <a:ea typeface="+mn-ea"/>
                        <a:cs typeface="+mn-cs"/>
                      </a:endParaRP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Difficulty in accessing water, water source could not accommodate number of IDPs in the evacuation site.</a:t>
                      </a:r>
                      <a:endParaRPr lang="en-PH" sz="800" kern="1200" dirty="0">
                        <a:solidFill>
                          <a:srgbClr val="FF0000"/>
                        </a:solidFill>
                        <a:effectLst/>
                        <a:latin typeface="+mn-lt"/>
                        <a:ea typeface="+mn-ea"/>
                        <a:cs typeface="+mn-cs"/>
                      </a:endParaRP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Limited number of latrine available for IDPs</a:t>
                      </a:r>
                      <a:endParaRPr lang="en-PH" sz="800" kern="1200" dirty="0">
                        <a:solidFill>
                          <a:srgbClr val="FF0000"/>
                        </a:solidFill>
                        <a:effectLst/>
                        <a:latin typeface="+mn-lt"/>
                        <a:ea typeface="+mn-ea"/>
                        <a:cs typeface="+mn-cs"/>
                      </a:endParaRPr>
                    </a:p>
                    <a:p>
                      <a:pPr marL="228600" indent="-228600" algn="just">
                        <a:lnSpc>
                          <a:spcPct val="107000"/>
                        </a:lnSpc>
                        <a:spcAft>
                          <a:spcPts val="0"/>
                        </a:spcAft>
                        <a:buAutoNum type="arabicPeriod"/>
                      </a:pPr>
                      <a:r>
                        <a:rPr lang="en-US" sz="800" kern="1200" dirty="0">
                          <a:solidFill>
                            <a:srgbClr val="FF0000"/>
                          </a:solidFill>
                          <a:effectLst/>
                          <a:latin typeface="+mn-lt"/>
                          <a:ea typeface="+mn-ea"/>
                          <a:cs typeface="+mn-cs"/>
                        </a:rPr>
                        <a:t>Absence of handwashing facilities in the Evacuation site.</a:t>
                      </a:r>
                      <a:endParaRPr lang="en-PH" sz="800" kern="1200" dirty="0">
                        <a:solidFill>
                          <a:srgbClr val="FF0000"/>
                        </a:solidFill>
                        <a:effectLst/>
                        <a:latin typeface="+mn-lt"/>
                        <a:ea typeface="+mn-ea"/>
                        <a:cs typeface="+mn-cs"/>
                      </a:endParaRPr>
                    </a:p>
                    <a:p>
                      <a:pPr marL="228600" indent="-228600" algn="just">
                        <a:lnSpc>
                          <a:spcPct val="107000"/>
                        </a:lnSpc>
                        <a:spcAft>
                          <a:spcPts val="0"/>
                        </a:spcAft>
                        <a:buAutoNum type="arabicPeriod"/>
                      </a:pPr>
                      <a:endParaRPr lang="en-US" sz="800" b="0" baseline="0" dirty="0">
                        <a:solidFill>
                          <a:schemeClr val="tx1"/>
                        </a:solidFill>
                        <a:effectLst/>
                        <a:latin typeface="+mn-lt"/>
                        <a:ea typeface="Calibri" panose="020F0502020204030204" pitchFamily="34" charset="0"/>
                        <a:cs typeface="Times New Roman" panose="02020603050405020304" pitchFamily="18" charset="0"/>
                      </a:endParaRPr>
                    </a:p>
                    <a:p>
                      <a:pPr marL="0" indent="0" algn="just">
                        <a:lnSpc>
                          <a:spcPct val="107000"/>
                        </a:lnSpc>
                        <a:spcAft>
                          <a:spcPts val="0"/>
                        </a:spcAft>
                        <a:buNone/>
                      </a:pPr>
                      <a:endParaRPr lang="en-US" sz="800" b="0" baseline="0" dirty="0">
                        <a:solidFill>
                          <a:schemeClr val="tx1"/>
                        </a:solidFill>
                        <a:effectLst/>
                        <a:latin typeface="+mn-lt"/>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n-US" sz="800" b="0" baseline="0" dirty="0">
                          <a:solidFill>
                            <a:schemeClr val="tx1"/>
                          </a:solidFill>
                          <a:effectLst/>
                          <a:latin typeface="+mn-lt"/>
                          <a:ea typeface="Calibri" panose="020F0502020204030204" pitchFamily="34" charset="0"/>
                          <a:cs typeface="Times New Roman" panose="02020603050405020304" pitchFamily="18" charset="0"/>
                        </a:rPr>
                        <a:t>MSSD</a:t>
                      </a:r>
                    </a:p>
                    <a:p>
                      <a:pPr marL="285750" indent="-285750">
                        <a:buFont typeface="Arial" panose="020B0604020202020204" pitchFamily="34" charset="0"/>
                        <a:buChar char="•"/>
                      </a:pPr>
                      <a:r>
                        <a:rPr lang="en-US" sz="800" dirty="0"/>
                        <a:t>FOOD </a:t>
                      </a:r>
                    </a:p>
                    <a:p>
                      <a:pPr marL="285750" indent="-285750">
                        <a:buFont typeface="Arial" panose="020B0604020202020204" pitchFamily="34" charset="0"/>
                        <a:buChar char="•"/>
                      </a:pPr>
                      <a:r>
                        <a:rPr lang="en-US" sz="800" dirty="0"/>
                        <a:t>NON FOOD ITEMS</a:t>
                      </a:r>
                    </a:p>
                    <a:p>
                      <a:pPr marL="285750" indent="-285750">
                        <a:buFont typeface="Arial" panose="020B0604020202020204" pitchFamily="34" charset="0"/>
                        <a:buChar char="•"/>
                      </a:pPr>
                      <a:r>
                        <a:rPr lang="en-US" sz="800" dirty="0"/>
                        <a:t>MASK</a:t>
                      </a:r>
                      <a:endParaRPr lang="en-PH" sz="800" dirty="0"/>
                    </a:p>
                    <a:p>
                      <a:pPr marL="0" indent="0" algn="just">
                        <a:lnSpc>
                          <a:spcPct val="107000"/>
                        </a:lnSpc>
                        <a:spcAft>
                          <a:spcPts val="0"/>
                        </a:spcAft>
                        <a:buNone/>
                      </a:pPr>
                      <a:endParaRPr lang="en-US" sz="800" b="0" baseline="0" dirty="0">
                        <a:solidFill>
                          <a:schemeClr val="tx1"/>
                        </a:solidFill>
                        <a:effectLst/>
                        <a:latin typeface="+mn-lt"/>
                        <a:ea typeface="Calibri" panose="020F0502020204030204" pitchFamily="34" charset="0"/>
                        <a:cs typeface="Times New Roman" panose="02020603050405020304" pitchFamily="18" charset="0"/>
                      </a:endParaRPr>
                    </a:p>
                    <a:p>
                      <a:pPr marL="228600" indent="-228600" algn="just">
                        <a:lnSpc>
                          <a:spcPct val="107000"/>
                        </a:lnSpc>
                        <a:spcAft>
                          <a:spcPts val="0"/>
                        </a:spcAft>
                        <a:buAutoNum type="arabicPeriod"/>
                      </a:pPr>
                      <a:endParaRPr lang="en-US" sz="800" b="1" dirty="0">
                        <a:solidFill>
                          <a:schemeClr val="tx1"/>
                        </a:solidFill>
                        <a:effectLst/>
                        <a:latin typeface="+mn-lt"/>
                        <a:ea typeface="Calibri" panose="020F0502020204030204" pitchFamily="34" charset="0"/>
                        <a:cs typeface="Times New Roman" panose="02020603050405020304" pitchFamily="18" charset="0"/>
                      </a:endParaRPr>
                    </a:p>
                    <a:p>
                      <a:pPr marL="0" indent="0" algn="just">
                        <a:lnSpc>
                          <a:spcPct val="107000"/>
                        </a:lnSpc>
                        <a:spcAft>
                          <a:spcPts val="0"/>
                        </a:spcAft>
                        <a:buNone/>
                      </a:pPr>
                      <a:r>
                        <a:rPr lang="en-US" sz="800" b="1" dirty="0">
                          <a:solidFill>
                            <a:schemeClr val="tx1"/>
                          </a:solidFill>
                          <a:effectLst/>
                          <a:latin typeface="+mn-lt"/>
                          <a:ea typeface="Calibri" panose="020F0502020204030204" pitchFamily="34" charset="0"/>
                          <a:cs typeface="Times New Roman" panose="02020603050405020304" pitchFamily="18" charset="0"/>
                        </a:rPr>
                        <a:t>Responses:</a:t>
                      </a:r>
                    </a:p>
                    <a:p>
                      <a:pPr marL="0" indent="0" algn="just">
                        <a:lnSpc>
                          <a:spcPct val="107000"/>
                        </a:lnSpc>
                        <a:spcAft>
                          <a:spcPts val="0"/>
                        </a:spcAft>
                        <a:buNone/>
                      </a:pPr>
                      <a:r>
                        <a:rPr lang="en-GB" sz="800" b="0" i="0" kern="1200" dirty="0">
                          <a:solidFill>
                            <a:schemeClr val="dk1"/>
                          </a:solidFill>
                          <a:effectLst/>
                          <a:latin typeface="+mn-lt"/>
                          <a:ea typeface="+mn-ea"/>
                          <a:cs typeface="+mn-cs"/>
                        </a:rPr>
                        <a:t>1, MSSD food distribution on 23 May 2020 to 152 families</a:t>
                      </a:r>
                      <a:endParaRPr lang="en-US" sz="800" b="0" i="0" kern="1200" baseline="0" dirty="0">
                        <a:solidFill>
                          <a:schemeClr val="dk1"/>
                        </a:solidFill>
                        <a:effectLst/>
                        <a:latin typeface="+mn-lt"/>
                        <a:ea typeface="+mn-ea"/>
                        <a:cs typeface="+mn-cs"/>
                      </a:endParaRPr>
                    </a:p>
                    <a:p>
                      <a:pPr marL="0" indent="0" algn="just">
                        <a:lnSpc>
                          <a:spcPct val="107000"/>
                        </a:lnSpc>
                        <a:spcAft>
                          <a:spcPts val="0"/>
                        </a:spcAft>
                        <a:buNone/>
                      </a:pPr>
                      <a:r>
                        <a:rPr lang="en-US" sz="800" b="0" i="0" kern="1200" baseline="0" dirty="0">
                          <a:solidFill>
                            <a:schemeClr val="dk1"/>
                          </a:solidFill>
                          <a:effectLst/>
                          <a:latin typeface="+mn-lt"/>
                          <a:ea typeface="+mn-ea"/>
                          <a:cs typeface="+mn-cs"/>
                        </a:rPr>
                        <a:t>2. MSSD food distribution on 19 April to 500 families</a:t>
                      </a:r>
                    </a:p>
                    <a:p>
                      <a:pPr marL="0" indent="0" algn="just">
                        <a:lnSpc>
                          <a:spcPct val="107000"/>
                        </a:lnSpc>
                        <a:spcAft>
                          <a:spcPts val="0"/>
                        </a:spcAft>
                        <a:buNone/>
                      </a:pPr>
                      <a:r>
                        <a:rPr lang="en-US" sz="800" b="0" i="0" kern="1200" baseline="0" dirty="0">
                          <a:solidFill>
                            <a:schemeClr val="dk1"/>
                          </a:solidFill>
                          <a:effectLst/>
                          <a:latin typeface="+mn-lt"/>
                          <a:ea typeface="+mn-ea"/>
                          <a:cs typeface="+mn-cs"/>
                        </a:rPr>
                        <a:t>3. UNCHR and CFSI CRI distribution last 10 April in Barangay </a:t>
                      </a:r>
                      <a:r>
                        <a:rPr lang="en-US" sz="800" b="0" i="0" kern="1200" baseline="0" dirty="0" err="1">
                          <a:solidFill>
                            <a:schemeClr val="dk1"/>
                          </a:solidFill>
                          <a:effectLst/>
                          <a:latin typeface="+mn-lt"/>
                          <a:ea typeface="+mn-ea"/>
                          <a:cs typeface="+mn-cs"/>
                        </a:rPr>
                        <a:t>Muti</a:t>
                      </a:r>
                      <a:r>
                        <a:rPr lang="en-US" sz="800" b="0" i="0" kern="1200" baseline="0" dirty="0">
                          <a:solidFill>
                            <a:schemeClr val="dk1"/>
                          </a:solidFill>
                          <a:effectLst/>
                          <a:latin typeface="+mn-lt"/>
                          <a:ea typeface="+mn-ea"/>
                          <a:cs typeface="+mn-cs"/>
                        </a:rPr>
                        <a:t> and Sitio </a:t>
                      </a:r>
                      <a:r>
                        <a:rPr lang="en-US" sz="800" b="0" i="0" kern="1200" baseline="0" dirty="0" err="1">
                          <a:solidFill>
                            <a:schemeClr val="dk1"/>
                          </a:solidFill>
                          <a:effectLst/>
                          <a:latin typeface="+mn-lt"/>
                          <a:ea typeface="+mn-ea"/>
                          <a:cs typeface="+mn-cs"/>
                        </a:rPr>
                        <a:t>Puti</a:t>
                      </a:r>
                      <a:r>
                        <a:rPr lang="en-US" sz="800" b="0" i="0" kern="1200" baseline="0" dirty="0">
                          <a:solidFill>
                            <a:schemeClr val="dk1"/>
                          </a:solidFill>
                          <a:effectLst/>
                          <a:latin typeface="+mn-lt"/>
                          <a:ea typeface="+mn-ea"/>
                          <a:cs typeface="+mn-cs"/>
                        </a:rPr>
                        <a:t> of barangay </a:t>
                      </a:r>
                      <a:r>
                        <a:rPr lang="en-US" sz="800" b="0" i="0" kern="1200" baseline="0" dirty="0" err="1">
                          <a:solidFill>
                            <a:schemeClr val="dk1"/>
                          </a:solidFill>
                          <a:effectLst/>
                          <a:latin typeface="+mn-lt"/>
                          <a:ea typeface="+mn-ea"/>
                          <a:cs typeface="+mn-cs"/>
                        </a:rPr>
                        <a:t>Ahan</a:t>
                      </a:r>
                      <a:r>
                        <a:rPr lang="en-US" sz="800" b="0" i="0" kern="1200" baseline="0" dirty="0">
                          <a:solidFill>
                            <a:schemeClr val="dk1"/>
                          </a:solidFill>
                          <a:effectLst/>
                          <a:latin typeface="+mn-lt"/>
                          <a:ea typeface="+mn-ea"/>
                          <a:cs typeface="+mn-cs"/>
                        </a:rPr>
                        <a:t> (272 solar, 576 Hygiene Kits, 576 Fleece blankets,576 tarps)</a:t>
                      </a:r>
                    </a:p>
                    <a:p>
                      <a:pPr marL="0" indent="0" algn="just">
                        <a:lnSpc>
                          <a:spcPct val="107000"/>
                        </a:lnSpc>
                        <a:spcAft>
                          <a:spcPts val="0"/>
                        </a:spcAft>
                        <a:buNone/>
                      </a:pPr>
                      <a:r>
                        <a:rPr lang="en-US" sz="800" b="0" i="0" kern="1200" baseline="0" dirty="0">
                          <a:solidFill>
                            <a:schemeClr val="dk1"/>
                          </a:solidFill>
                          <a:effectLst/>
                          <a:latin typeface="+mn-lt"/>
                          <a:ea typeface="+mn-ea"/>
                          <a:cs typeface="+mn-cs"/>
                        </a:rPr>
                        <a:t>4. LGU of </a:t>
                      </a:r>
                      <a:r>
                        <a:rPr lang="en-US" sz="800" b="0" i="0" kern="1200" baseline="0" dirty="0" err="1">
                          <a:solidFill>
                            <a:schemeClr val="dk1"/>
                          </a:solidFill>
                          <a:effectLst/>
                          <a:latin typeface="+mn-lt"/>
                          <a:ea typeface="+mn-ea"/>
                          <a:cs typeface="+mn-cs"/>
                        </a:rPr>
                        <a:t>Talayan</a:t>
                      </a:r>
                      <a:r>
                        <a:rPr lang="en-US" sz="800" b="0" i="0" kern="1200" baseline="0" dirty="0">
                          <a:solidFill>
                            <a:schemeClr val="dk1"/>
                          </a:solidFill>
                          <a:effectLst/>
                          <a:latin typeface="+mn-lt"/>
                          <a:ea typeface="+mn-ea"/>
                          <a:cs typeface="+mn-cs"/>
                        </a:rPr>
                        <a:t>, </a:t>
                      </a:r>
                      <a:r>
                        <a:rPr lang="en-US" sz="800" b="0" i="0" kern="1200" baseline="0" dirty="0" err="1">
                          <a:solidFill>
                            <a:schemeClr val="dk1"/>
                          </a:solidFill>
                          <a:effectLst/>
                          <a:latin typeface="+mn-lt"/>
                          <a:ea typeface="+mn-ea"/>
                          <a:cs typeface="+mn-cs"/>
                        </a:rPr>
                        <a:t>Datu</a:t>
                      </a:r>
                      <a:r>
                        <a:rPr lang="en-US" sz="800" b="0" i="0" kern="1200" baseline="0" dirty="0">
                          <a:solidFill>
                            <a:schemeClr val="dk1"/>
                          </a:solidFill>
                          <a:effectLst/>
                          <a:latin typeface="+mn-lt"/>
                          <a:ea typeface="+mn-ea"/>
                          <a:cs typeface="+mn-cs"/>
                        </a:rPr>
                        <a:t> Saudi, </a:t>
                      </a:r>
                      <a:r>
                        <a:rPr lang="en-US" sz="800" b="0" i="0" kern="1200" baseline="0" dirty="0" err="1">
                          <a:solidFill>
                            <a:schemeClr val="dk1"/>
                          </a:solidFill>
                          <a:effectLst/>
                          <a:latin typeface="+mn-lt"/>
                          <a:ea typeface="+mn-ea"/>
                          <a:cs typeface="+mn-cs"/>
                        </a:rPr>
                        <a:t>Guindolongan</a:t>
                      </a:r>
                      <a:r>
                        <a:rPr lang="en-US" sz="800" b="0" i="0" kern="1200" baseline="0" dirty="0">
                          <a:solidFill>
                            <a:schemeClr val="dk1"/>
                          </a:solidFill>
                          <a:effectLst/>
                          <a:latin typeface="+mn-lt"/>
                          <a:ea typeface="+mn-ea"/>
                          <a:cs typeface="+mn-cs"/>
                        </a:rPr>
                        <a:t> facilitated the successful reconciliation and reunification of two warring groups. The Peace Settlement was witnessed by the AFP, PNP, MNLF and  MILF</a:t>
                      </a:r>
                      <a:endParaRPr lang="en-GB" sz="800" b="0" i="0" kern="1200" dirty="0">
                        <a:solidFill>
                          <a:schemeClr val="dk1"/>
                        </a:solidFill>
                        <a:effectLst/>
                        <a:latin typeface="+mn-lt"/>
                        <a:ea typeface="+mn-ea"/>
                        <a:cs typeface="+mn-cs"/>
                      </a:endParaRPr>
                    </a:p>
                  </a:txBody>
                  <a:tcPr marL="51435" marR="51435" marT="0" marB="0"/>
                </a:tc>
                <a:tc hMerge="1">
                  <a:txBody>
                    <a:bodyPr/>
                    <a:lstStyle/>
                    <a:p>
                      <a:pPr algn="just">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algn="just">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9752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BBB1E-6830-403C-8D89-B209CBAA5C18}"/>
              </a:ext>
            </a:extLst>
          </p:cNvPr>
          <p:cNvSpPr>
            <a:spLocks noGrp="1"/>
          </p:cNvSpPr>
          <p:nvPr>
            <p:ph type="title"/>
          </p:nvPr>
        </p:nvSpPr>
        <p:spPr/>
        <p:txBody>
          <a:bodyPr/>
          <a:lstStyle/>
          <a:p>
            <a:r>
              <a:rPr lang="en-US" sz="6000" b="1" dirty="0">
                <a:solidFill>
                  <a:srgbClr val="0072BC"/>
                </a:solidFill>
              </a:rPr>
              <a:t>Key Protection Updates</a:t>
            </a:r>
            <a:br>
              <a:rPr lang="en-US" dirty="0"/>
            </a:br>
            <a:r>
              <a:rPr lang="en-US" dirty="0">
                <a:solidFill>
                  <a:srgbClr val="0072BC"/>
                </a:solidFill>
                <a:highlight>
                  <a:srgbClr val="FFFF00"/>
                </a:highlight>
              </a:rPr>
              <a:t>Lanao del Sur</a:t>
            </a:r>
            <a:endParaRPr lang="en-PH" dirty="0">
              <a:solidFill>
                <a:srgbClr val="0072BC"/>
              </a:solidFill>
              <a:highlight>
                <a:srgbClr val="FFFF00"/>
              </a:highlight>
            </a:endParaRPr>
          </a:p>
        </p:txBody>
      </p:sp>
      <p:sp>
        <p:nvSpPr>
          <p:cNvPr id="5" name="Text Placeholder 4">
            <a:extLst>
              <a:ext uri="{FF2B5EF4-FFF2-40B4-BE49-F238E27FC236}">
                <a16:creationId xmlns:a16="http://schemas.microsoft.com/office/drawing/2014/main" id="{22E193BA-67DF-481A-BB97-52884C029606}"/>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172062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39480D5D-F110-4053-A43C-86E3232FCA7A}"/>
              </a:ext>
            </a:extLst>
          </p:cNvPr>
          <p:cNvPicPr>
            <a:picLocks noChangeAspect="1"/>
          </p:cNvPicPr>
          <p:nvPr/>
        </p:nvPicPr>
        <p:blipFill rotWithShape="1">
          <a:blip r:embed="rId2"/>
          <a:srcRect/>
          <a:stretch/>
        </p:blipFill>
        <p:spPr>
          <a:xfrm>
            <a:off x="0" y="0"/>
            <a:ext cx="9144000" cy="4429126"/>
          </a:xfrm>
          <a:prstGeom prst="rect">
            <a:avLst/>
          </a:prstGeom>
          <a:noFill/>
        </p:spPr>
      </p:pic>
      <p:sp>
        <p:nvSpPr>
          <p:cNvPr id="7" name="Title 12">
            <a:extLst>
              <a:ext uri="{FF2B5EF4-FFF2-40B4-BE49-F238E27FC236}">
                <a16:creationId xmlns:a16="http://schemas.microsoft.com/office/drawing/2014/main" id="{FCE4A4A6-53DB-46C2-88B9-9F2E756A2EED}"/>
              </a:ext>
            </a:extLst>
          </p:cNvPr>
          <p:cNvSpPr txBox="1">
            <a:spLocks noChangeArrowheads="1"/>
          </p:cNvSpPr>
          <p:nvPr/>
        </p:nvSpPr>
        <p:spPr>
          <a:xfrm>
            <a:off x="6086475" y="2686050"/>
            <a:ext cx="1628775" cy="695325"/>
          </a:xfrm>
          <a:prstGeom prst="rect">
            <a:avLst/>
          </a:prstGeom>
          <a:solidFill>
            <a:srgbClr val="0072BC"/>
          </a:solidFill>
        </p:spPr>
        <p:txBody>
          <a:bodyPr vert="horz" lIns="0" tIns="0" rIns="0" bIns="0" rtlCol="0" anchor="b" anchorCtr="0">
            <a:normAutofit/>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altLang="en-US" sz="1800" dirty="0">
                <a:solidFill>
                  <a:schemeClr val="bg1"/>
                </a:solidFill>
              </a:rPr>
              <a:t>MARAWI IDPs</a:t>
            </a:r>
            <a:endParaRPr lang="en-US" altLang="en-US" sz="1800" dirty="0">
              <a:solidFill>
                <a:srgbClr val="FFFF00"/>
              </a:solidFill>
            </a:endParaRPr>
          </a:p>
          <a:p>
            <a:pPr algn="ctr"/>
            <a:r>
              <a:rPr lang="en-US" altLang="en-US" sz="1800" dirty="0">
                <a:solidFill>
                  <a:schemeClr val="bg1"/>
                </a:solidFill>
              </a:rPr>
              <a:t> </a:t>
            </a:r>
            <a:endParaRPr lang="en-US" altLang="en-US" sz="4050" dirty="0">
              <a:solidFill>
                <a:schemeClr val="bg1"/>
              </a:solidFill>
            </a:endParaRPr>
          </a:p>
        </p:txBody>
      </p:sp>
    </p:spTree>
    <p:extLst>
      <p:ext uri="{BB962C8B-B14F-4D97-AF65-F5344CB8AC3E}">
        <p14:creationId xmlns:p14="http://schemas.microsoft.com/office/powerpoint/2010/main" val="2613232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BE0C573-AC66-4E67-8EDB-C0836DA0C185}"/>
              </a:ext>
            </a:extLst>
          </p:cNvPr>
          <p:cNvSpPr/>
          <p:nvPr/>
        </p:nvSpPr>
        <p:spPr>
          <a:xfrm>
            <a:off x="523875" y="1147693"/>
            <a:ext cx="8096250" cy="3124060"/>
          </a:xfrm>
          <a:prstGeom prst="rect">
            <a:avLst/>
          </a:prstGeom>
        </p:spPr>
        <p:txBody>
          <a:bodyPr wrap="square">
            <a:spAutoFit/>
          </a:bodyPr>
          <a:lstStyle/>
          <a:p>
            <a:pPr marL="285750" indent="-285750">
              <a:lnSpc>
                <a:spcPct val="110000"/>
              </a:lnSpc>
              <a:buFont typeface="Wingdings" panose="05000000000000000000" pitchFamily="2" charset="2"/>
              <a:buChar char="q"/>
              <a:defRPr/>
            </a:pPr>
            <a:r>
              <a:rPr lang="en-US" b="1" dirty="0"/>
              <a:t>Approval of PhP3.7 Billion fund for rehabilitation of </a:t>
            </a:r>
            <a:r>
              <a:rPr lang="en-US" b="1" dirty="0" err="1"/>
              <a:t>Marawi</a:t>
            </a:r>
            <a:r>
              <a:rPr lang="en-US" b="1" dirty="0"/>
              <a:t> City</a:t>
            </a:r>
          </a:p>
          <a:p>
            <a:pPr marL="285750" indent="-285750">
              <a:lnSpc>
                <a:spcPct val="110000"/>
              </a:lnSpc>
              <a:buFont typeface="Wingdings" panose="05000000000000000000" pitchFamily="2" charset="2"/>
              <a:buChar char="q"/>
              <a:defRPr/>
            </a:pPr>
            <a:r>
              <a:rPr lang="en-US" b="1" dirty="0"/>
              <a:t>Continuation of distribution of Sari-Sari Kits by DTI</a:t>
            </a:r>
          </a:p>
          <a:p>
            <a:pPr marL="285750" indent="-285750">
              <a:lnSpc>
                <a:spcPct val="110000"/>
              </a:lnSpc>
              <a:buFont typeface="Wingdings" panose="05000000000000000000" pitchFamily="2" charset="2"/>
              <a:buChar char="q"/>
              <a:defRPr/>
            </a:pPr>
            <a:r>
              <a:rPr lang="en-US" b="1" dirty="0"/>
              <a:t>Some families are able to reconstruct their houses at MAA (</a:t>
            </a:r>
            <a:r>
              <a:rPr lang="en-US" b="1" dirty="0" err="1"/>
              <a:t>Brgy</a:t>
            </a:r>
            <a:r>
              <a:rPr lang="en-US" b="1" dirty="0"/>
              <a:t> </a:t>
            </a:r>
            <a:r>
              <a:rPr lang="en-US" b="1" dirty="0" err="1"/>
              <a:t>Tolali</a:t>
            </a:r>
            <a:r>
              <a:rPr lang="en-US" b="1" dirty="0"/>
              <a:t>)</a:t>
            </a:r>
          </a:p>
          <a:p>
            <a:pPr marL="285750" indent="-285750">
              <a:lnSpc>
                <a:spcPct val="110000"/>
              </a:lnSpc>
              <a:buFont typeface="Wingdings" panose="05000000000000000000" pitchFamily="2" charset="2"/>
              <a:buChar char="q"/>
              <a:defRPr/>
            </a:pPr>
            <a:r>
              <a:rPr lang="en-US" b="1" dirty="0"/>
              <a:t>LGUs (City and BLGU) provided food package to IDPs and communities in least affected areas</a:t>
            </a:r>
          </a:p>
          <a:p>
            <a:pPr marL="285750" indent="-285750">
              <a:lnSpc>
                <a:spcPct val="110000"/>
              </a:lnSpc>
              <a:buFont typeface="Wingdings" panose="05000000000000000000" pitchFamily="2" charset="2"/>
              <a:buChar char="q"/>
              <a:defRPr/>
            </a:pPr>
            <a:r>
              <a:rPr lang="en-US" b="1" dirty="0"/>
              <a:t>Provision of PhP1500.00 and 25kls rice to IDPs and other HH that do not qualify to SAP and not 4Ps beneficiaries</a:t>
            </a:r>
          </a:p>
          <a:p>
            <a:pPr marL="285750" indent="-285750">
              <a:lnSpc>
                <a:spcPct val="110000"/>
              </a:lnSpc>
              <a:buFont typeface="Wingdings" panose="05000000000000000000" pitchFamily="2" charset="2"/>
              <a:buChar char="q"/>
              <a:defRPr/>
            </a:pPr>
            <a:r>
              <a:rPr lang="en-US" b="1" dirty="0">
                <a:solidFill>
                  <a:srgbClr val="0072BC"/>
                </a:solidFill>
              </a:rPr>
              <a:t>Transfer of 33 families from community based EC to </a:t>
            </a:r>
            <a:r>
              <a:rPr lang="en-US" b="1" dirty="0" err="1">
                <a:solidFill>
                  <a:srgbClr val="0072BC"/>
                </a:solidFill>
              </a:rPr>
              <a:t>Rorogagus</a:t>
            </a:r>
            <a:r>
              <a:rPr lang="en-US" b="1" dirty="0">
                <a:solidFill>
                  <a:srgbClr val="0072BC"/>
                </a:solidFill>
              </a:rPr>
              <a:t> TS last February 28; Another validation of IDPs are to be conducted for their possible transfer??</a:t>
            </a:r>
          </a:p>
          <a:p>
            <a:pPr marL="285750" indent="-285750">
              <a:lnSpc>
                <a:spcPct val="110000"/>
              </a:lnSpc>
              <a:buFont typeface="Wingdings" panose="05000000000000000000" pitchFamily="2" charset="2"/>
              <a:buChar char="Ø"/>
              <a:defRPr/>
            </a:pPr>
            <a:endParaRPr lang="en-US" b="1" dirty="0">
              <a:solidFill>
                <a:schemeClr val="tx1">
                  <a:lumMod val="65000"/>
                  <a:lumOff val="35000"/>
                </a:schemeClr>
              </a:solidFill>
            </a:endParaRPr>
          </a:p>
        </p:txBody>
      </p:sp>
      <p:sp>
        <p:nvSpPr>
          <p:cNvPr id="7" name="Title 12">
            <a:extLst>
              <a:ext uri="{FF2B5EF4-FFF2-40B4-BE49-F238E27FC236}">
                <a16:creationId xmlns:a16="http://schemas.microsoft.com/office/drawing/2014/main" id="{04924736-873C-43BC-A998-6F71E6EE9146}"/>
              </a:ext>
            </a:extLst>
          </p:cNvPr>
          <p:cNvSpPr txBox="1">
            <a:spLocks noChangeArrowheads="1"/>
          </p:cNvSpPr>
          <p:nvPr/>
        </p:nvSpPr>
        <p:spPr>
          <a:xfrm>
            <a:off x="7684" y="0"/>
            <a:ext cx="9144000" cy="699247"/>
          </a:xfrm>
          <a:prstGeom prst="rect">
            <a:avLst/>
          </a:prstGeom>
          <a:solidFill>
            <a:srgbClr val="0072BC"/>
          </a:solidFill>
        </p:spPr>
        <p:txBody>
          <a:bodyPr vert="horz" lIns="0" tIns="0" rIns="0" bIns="0" rtlCol="0" anchor="b" anchorCtr="0">
            <a:normAutofit/>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altLang="en-US" sz="1800" dirty="0">
                <a:solidFill>
                  <a:schemeClr val="bg1"/>
                </a:solidFill>
              </a:rPr>
              <a:t>KEY DEVELOPMENTS</a:t>
            </a:r>
            <a:endParaRPr lang="en-US" altLang="en-US" sz="1800" dirty="0">
              <a:solidFill>
                <a:srgbClr val="FFFF00"/>
              </a:solidFill>
            </a:endParaRPr>
          </a:p>
          <a:p>
            <a:pPr algn="ctr"/>
            <a:r>
              <a:rPr lang="en-US" altLang="en-US" sz="1800" dirty="0">
                <a:solidFill>
                  <a:schemeClr val="bg1"/>
                </a:solidFill>
              </a:rPr>
              <a:t> </a:t>
            </a:r>
            <a:endParaRPr lang="en-US" altLang="en-US" sz="4050" dirty="0">
              <a:solidFill>
                <a:schemeClr val="bg1"/>
              </a:solidFill>
            </a:endParaRPr>
          </a:p>
        </p:txBody>
      </p:sp>
    </p:spTree>
    <p:extLst>
      <p:ext uri="{BB962C8B-B14F-4D97-AF65-F5344CB8AC3E}">
        <p14:creationId xmlns:p14="http://schemas.microsoft.com/office/powerpoint/2010/main" val="297384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BBB1E-6830-403C-8D89-B209CBAA5C18}"/>
              </a:ext>
            </a:extLst>
          </p:cNvPr>
          <p:cNvSpPr>
            <a:spLocks noGrp="1"/>
          </p:cNvSpPr>
          <p:nvPr>
            <p:ph type="title"/>
          </p:nvPr>
        </p:nvSpPr>
        <p:spPr/>
        <p:txBody>
          <a:bodyPr/>
          <a:lstStyle/>
          <a:p>
            <a:r>
              <a:rPr lang="en-US" sz="6000" b="1" dirty="0">
                <a:solidFill>
                  <a:srgbClr val="0072BC"/>
                </a:solidFill>
              </a:rPr>
              <a:t>Key Protection Updates</a:t>
            </a:r>
            <a:br>
              <a:rPr lang="en-US" dirty="0"/>
            </a:br>
            <a:r>
              <a:rPr lang="en-US" dirty="0">
                <a:solidFill>
                  <a:srgbClr val="0072BC"/>
                </a:solidFill>
                <a:highlight>
                  <a:srgbClr val="FFFF00"/>
                </a:highlight>
              </a:rPr>
              <a:t>Sulu</a:t>
            </a:r>
            <a:endParaRPr lang="en-PH" dirty="0">
              <a:solidFill>
                <a:srgbClr val="0072BC"/>
              </a:solidFill>
              <a:highlight>
                <a:srgbClr val="FFFF00"/>
              </a:highlight>
            </a:endParaRPr>
          </a:p>
        </p:txBody>
      </p:sp>
      <p:sp>
        <p:nvSpPr>
          <p:cNvPr id="5" name="Text Placeholder 4">
            <a:extLst>
              <a:ext uri="{FF2B5EF4-FFF2-40B4-BE49-F238E27FC236}">
                <a16:creationId xmlns:a16="http://schemas.microsoft.com/office/drawing/2014/main" id="{22E193BA-67DF-481A-BB97-52884C029606}"/>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2143370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C4C2501-C650-4D5E-9C04-F3E124085FFD}"/>
              </a:ext>
            </a:extLst>
          </p:cNvPr>
          <p:cNvGraphicFramePr>
            <a:graphicFrameLocks noGrp="1"/>
          </p:cNvGraphicFramePr>
          <p:nvPr>
            <p:extLst>
              <p:ext uri="{D42A27DB-BD31-4B8C-83A1-F6EECF244321}">
                <p14:modId xmlns:p14="http://schemas.microsoft.com/office/powerpoint/2010/main" val="1618284318"/>
              </p:ext>
            </p:extLst>
          </p:nvPr>
        </p:nvGraphicFramePr>
        <p:xfrm>
          <a:off x="153748" y="302291"/>
          <a:ext cx="8836503" cy="4719828"/>
        </p:xfrm>
        <a:graphic>
          <a:graphicData uri="http://schemas.openxmlformats.org/drawingml/2006/table">
            <a:tbl>
              <a:tblPr firstRow="1" firstCol="1" bandRow="1">
                <a:tableStyleId>{68D230F3-CF80-4859-8CE7-A43EE81993B5}</a:tableStyleId>
              </a:tblPr>
              <a:tblGrid>
                <a:gridCol w="1646398">
                  <a:extLst>
                    <a:ext uri="{9D8B030D-6E8A-4147-A177-3AD203B41FA5}">
                      <a16:colId xmlns:a16="http://schemas.microsoft.com/office/drawing/2014/main" val="1583056145"/>
                    </a:ext>
                  </a:extLst>
                </a:gridCol>
                <a:gridCol w="2475420">
                  <a:extLst>
                    <a:ext uri="{9D8B030D-6E8A-4147-A177-3AD203B41FA5}">
                      <a16:colId xmlns:a16="http://schemas.microsoft.com/office/drawing/2014/main" val="3332739626"/>
                    </a:ext>
                  </a:extLst>
                </a:gridCol>
                <a:gridCol w="2203512">
                  <a:extLst>
                    <a:ext uri="{9D8B030D-6E8A-4147-A177-3AD203B41FA5}">
                      <a16:colId xmlns:a16="http://schemas.microsoft.com/office/drawing/2014/main" val="2228984791"/>
                    </a:ext>
                  </a:extLst>
                </a:gridCol>
                <a:gridCol w="2511173">
                  <a:extLst>
                    <a:ext uri="{9D8B030D-6E8A-4147-A177-3AD203B41FA5}">
                      <a16:colId xmlns:a16="http://schemas.microsoft.com/office/drawing/2014/main" val="2582124367"/>
                    </a:ext>
                  </a:extLst>
                </a:gridCol>
              </a:tblGrid>
              <a:tr h="0">
                <a:tc>
                  <a:txBody>
                    <a:bodyPr/>
                    <a:lstStyle/>
                    <a:p>
                      <a:pPr algn="ctr">
                        <a:lnSpc>
                          <a:spcPct val="115000"/>
                        </a:lnSpc>
                        <a:spcAft>
                          <a:spcPts val="0"/>
                        </a:spcAft>
                      </a:pPr>
                      <a:r>
                        <a:rPr lang="en-US" sz="1050" dirty="0">
                          <a:effectLst/>
                        </a:rPr>
                        <a:t>ISSUES/GAPS</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nchor="ctr"/>
                </a:tc>
                <a:tc>
                  <a:txBody>
                    <a:bodyPr/>
                    <a:lstStyle/>
                    <a:p>
                      <a:pPr algn="ctr">
                        <a:lnSpc>
                          <a:spcPct val="115000"/>
                        </a:lnSpc>
                        <a:spcAft>
                          <a:spcPts val="0"/>
                        </a:spcAft>
                      </a:pPr>
                      <a:r>
                        <a:rPr lang="en-US" sz="1050" dirty="0">
                          <a:effectLst/>
                        </a:rPr>
                        <a:t>NEEDS</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nchor="ctr"/>
                </a:tc>
                <a:tc>
                  <a:txBody>
                    <a:bodyPr/>
                    <a:lstStyle/>
                    <a:p>
                      <a:pPr algn="ctr">
                        <a:lnSpc>
                          <a:spcPct val="115000"/>
                        </a:lnSpc>
                        <a:spcAft>
                          <a:spcPts val="0"/>
                        </a:spcAft>
                      </a:pPr>
                      <a:r>
                        <a:rPr lang="en-US" sz="1050">
                          <a:effectLst/>
                        </a:rPr>
                        <a:t>CHALLENGES</a:t>
                      </a:r>
                      <a:endParaRPr lang="en-PH" sz="105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nchor="ctr"/>
                </a:tc>
                <a:tc>
                  <a:txBody>
                    <a:bodyPr/>
                    <a:lstStyle/>
                    <a:p>
                      <a:pPr algn="ctr">
                        <a:lnSpc>
                          <a:spcPct val="115000"/>
                        </a:lnSpc>
                        <a:spcAft>
                          <a:spcPts val="0"/>
                        </a:spcAft>
                      </a:pPr>
                      <a:r>
                        <a:rPr lang="en-US" sz="1050">
                          <a:effectLst/>
                        </a:rPr>
                        <a:t>RESPONSES/ RECOMMENDATION</a:t>
                      </a:r>
                      <a:endParaRPr lang="en-PH" sz="105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nchor="ctr"/>
                </a:tc>
                <a:extLst>
                  <a:ext uri="{0D108BD9-81ED-4DB2-BD59-A6C34878D82A}">
                    <a16:rowId xmlns:a16="http://schemas.microsoft.com/office/drawing/2014/main" val="1626389163"/>
                  </a:ext>
                </a:extLst>
              </a:tr>
              <a:tr h="1333852">
                <a:tc>
                  <a:txBody>
                    <a:bodyPr/>
                    <a:lstStyle/>
                    <a:p>
                      <a:pPr algn="l">
                        <a:lnSpc>
                          <a:spcPct val="115000"/>
                        </a:lnSpc>
                        <a:spcAft>
                          <a:spcPts val="0"/>
                        </a:spcAft>
                      </a:pPr>
                      <a:r>
                        <a:rPr lang="en-US" sz="1050" dirty="0">
                          <a:effectLst/>
                        </a:rPr>
                        <a:t>Peace and order still unstable</a:t>
                      </a:r>
                      <a:endParaRPr lang="en-PH" sz="1050" dirty="0">
                        <a:effectLst/>
                      </a:endParaRPr>
                    </a:p>
                    <a:p>
                      <a:pPr algn="l">
                        <a:lnSpc>
                          <a:spcPct val="115000"/>
                        </a:lnSpc>
                        <a:spcAft>
                          <a:spcPts val="0"/>
                        </a:spcAft>
                      </a:pPr>
                      <a:r>
                        <a:rPr lang="en-US" sz="1050" dirty="0">
                          <a:effectLst/>
                        </a:rPr>
                        <a:t> </a:t>
                      </a:r>
                      <a:endParaRPr lang="en-PH" sz="1050" dirty="0">
                        <a:effectLst/>
                      </a:endParaRPr>
                    </a:p>
                    <a:p>
                      <a:pPr algn="l">
                        <a:lnSpc>
                          <a:spcPct val="115000"/>
                        </a:lnSpc>
                        <a:spcAft>
                          <a:spcPts val="0"/>
                        </a:spcAft>
                      </a:pPr>
                      <a:r>
                        <a:rPr lang="en-US" sz="1050" dirty="0">
                          <a:effectLst/>
                        </a:rPr>
                        <a:t> </a:t>
                      </a:r>
                      <a:endParaRPr lang="en-PH" sz="1050" dirty="0">
                        <a:effectLst/>
                      </a:endParaRPr>
                    </a:p>
                    <a:p>
                      <a:pPr algn="l">
                        <a:lnSpc>
                          <a:spcPct val="115000"/>
                        </a:lnSpc>
                        <a:spcAft>
                          <a:spcPts val="0"/>
                        </a:spcAft>
                      </a:pPr>
                      <a:r>
                        <a:rPr lang="en-US" sz="1050" dirty="0">
                          <a:effectLst/>
                        </a:rPr>
                        <a:t> </a:t>
                      </a:r>
                      <a:endParaRPr lang="en-PH" sz="1050" dirty="0">
                        <a:effectLst/>
                      </a:endParaRPr>
                    </a:p>
                    <a:p>
                      <a:pPr algn="l">
                        <a:lnSpc>
                          <a:spcPct val="115000"/>
                        </a:lnSpc>
                        <a:spcAft>
                          <a:spcPts val="0"/>
                        </a:spcAft>
                      </a:pPr>
                      <a:endParaRPr lang="en-PH" sz="1050" dirty="0">
                        <a:effectLst/>
                      </a:endParaRPr>
                    </a:p>
                  </a:txBody>
                  <a:tcPr marL="24784" marR="24784" marT="0" marB="0"/>
                </a:tc>
                <a:tc>
                  <a:txBody>
                    <a:bodyPr/>
                    <a:lstStyle/>
                    <a:p>
                      <a:pPr algn="l">
                        <a:lnSpc>
                          <a:spcPct val="115000"/>
                        </a:lnSpc>
                        <a:spcAft>
                          <a:spcPts val="0"/>
                        </a:spcAft>
                      </a:pPr>
                      <a:r>
                        <a:rPr lang="en-US" sz="1050" dirty="0">
                          <a:effectLst/>
                        </a:rPr>
                        <a:t>Barangay and Municipal Peace and Order Council should closely coordinate with AFP for close security of the civilians.</a:t>
                      </a:r>
                      <a:endParaRPr lang="en-PH" sz="1050" dirty="0">
                        <a:effectLst/>
                      </a:endParaRPr>
                    </a:p>
                    <a:p>
                      <a:pPr algn="l">
                        <a:lnSpc>
                          <a:spcPct val="115000"/>
                        </a:lnSpc>
                        <a:spcAft>
                          <a:spcPts val="0"/>
                        </a:spcAft>
                      </a:pP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marL="342900" lvl="0" indent="-342900" algn="l">
                        <a:lnSpc>
                          <a:spcPct val="115000"/>
                        </a:lnSpc>
                        <a:spcAft>
                          <a:spcPts val="0"/>
                        </a:spcAft>
                        <a:buFont typeface="Symbol" panose="05050102010706020507" pitchFamily="18" charset="2"/>
                        <a:buChar char=""/>
                      </a:pPr>
                      <a:r>
                        <a:rPr lang="en-US" sz="1050" dirty="0">
                          <a:effectLst/>
                        </a:rPr>
                        <a:t>Still unresolved social armed conflict.</a:t>
                      </a:r>
                      <a:endParaRPr lang="en-PH" sz="1050" dirty="0">
                        <a:effectLst/>
                      </a:endParaRPr>
                    </a:p>
                    <a:p>
                      <a:pPr marL="342900" lvl="0" indent="-342900" algn="l">
                        <a:lnSpc>
                          <a:spcPct val="115000"/>
                        </a:lnSpc>
                        <a:spcAft>
                          <a:spcPts val="0"/>
                        </a:spcAft>
                        <a:buFont typeface="Symbol" panose="05050102010706020507" pitchFamily="18" charset="2"/>
                        <a:buChar char=""/>
                      </a:pPr>
                      <a:r>
                        <a:rPr lang="en-US" sz="1050" dirty="0">
                          <a:effectLst/>
                        </a:rPr>
                        <a:t>Service providers could not easily reach them without close security from AFP.</a:t>
                      </a:r>
                      <a:endParaRPr lang="en-PH" sz="1050" dirty="0">
                        <a:effectLst/>
                      </a:endParaRPr>
                    </a:p>
                    <a:p>
                      <a:pPr marL="342900" lvl="0" indent="-342900" algn="l">
                        <a:lnSpc>
                          <a:spcPct val="115000"/>
                        </a:lnSpc>
                        <a:spcAft>
                          <a:spcPts val="0"/>
                        </a:spcAft>
                        <a:buFont typeface="Symbol" panose="05050102010706020507" pitchFamily="18" charset="2"/>
                        <a:buChar char=""/>
                      </a:pPr>
                      <a:r>
                        <a:rPr lang="en-US" sz="1050" dirty="0">
                          <a:effectLst/>
                        </a:rPr>
                        <a:t>Armed conflict between ASG and Military may crop up anytime and life of field workers are at risk.</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marL="342900" lvl="0" indent="-342900" algn="l">
                        <a:lnSpc>
                          <a:spcPct val="115000"/>
                        </a:lnSpc>
                        <a:spcAft>
                          <a:spcPts val="0"/>
                        </a:spcAft>
                        <a:buFont typeface="Symbol" panose="05050102010706020507" pitchFamily="18" charset="2"/>
                        <a:buChar char=""/>
                      </a:pPr>
                      <a:r>
                        <a:rPr lang="en-US" sz="1050" dirty="0">
                          <a:effectLst/>
                        </a:rPr>
                        <a:t>Set up of military barrack near the barangay or residence of the IDPs.</a:t>
                      </a:r>
                      <a:endParaRPr lang="en-PH" sz="1050" dirty="0">
                        <a:effectLst/>
                      </a:endParaRPr>
                    </a:p>
                    <a:p>
                      <a:pPr algn="l">
                        <a:lnSpc>
                          <a:spcPct val="115000"/>
                        </a:lnSpc>
                        <a:spcAft>
                          <a:spcPts val="0"/>
                        </a:spcAft>
                      </a:pPr>
                      <a:r>
                        <a:rPr lang="en-US" sz="1050" dirty="0">
                          <a:effectLst/>
                        </a:rPr>
                        <a:t> </a:t>
                      </a:r>
                      <a:endParaRPr lang="en-PH" sz="1050" dirty="0">
                        <a:effectLst/>
                      </a:endParaRPr>
                    </a:p>
                    <a:p>
                      <a:pPr algn="l">
                        <a:lnSpc>
                          <a:spcPct val="115000"/>
                        </a:lnSpc>
                        <a:spcAft>
                          <a:spcPts val="0"/>
                        </a:spcAft>
                      </a:pPr>
                      <a:r>
                        <a:rPr lang="en-US" sz="1050" dirty="0">
                          <a:effectLst/>
                        </a:rPr>
                        <a:t> </a:t>
                      </a:r>
                      <a:endParaRPr lang="en-PH" sz="1050" dirty="0">
                        <a:effectLst/>
                      </a:endParaRPr>
                    </a:p>
                    <a:p>
                      <a:pPr marL="342900" lvl="0" indent="-342900" algn="l">
                        <a:lnSpc>
                          <a:spcPct val="115000"/>
                        </a:lnSpc>
                        <a:spcAft>
                          <a:spcPts val="0"/>
                        </a:spcAft>
                        <a:buFont typeface="Symbol" panose="05050102010706020507" pitchFamily="18" charset="2"/>
                        <a:buChar char=""/>
                      </a:pPr>
                      <a:r>
                        <a:rPr lang="en-US" sz="1050" dirty="0">
                          <a:effectLst/>
                        </a:rPr>
                        <a:t>Close coordination with AFP/PNP</a:t>
                      </a:r>
                      <a:endParaRPr lang="en-PH" sz="1050" dirty="0">
                        <a:effectLst/>
                      </a:endParaRPr>
                    </a:p>
                    <a:p>
                      <a:pPr algn="l">
                        <a:lnSpc>
                          <a:spcPct val="115000"/>
                        </a:lnSpc>
                        <a:spcAft>
                          <a:spcPts val="0"/>
                        </a:spcAft>
                      </a:pPr>
                      <a:r>
                        <a:rPr lang="en-US" sz="1050" dirty="0">
                          <a:effectLst/>
                        </a:rPr>
                        <a:t> </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extLst>
                  <a:ext uri="{0D108BD9-81ED-4DB2-BD59-A6C34878D82A}">
                    <a16:rowId xmlns:a16="http://schemas.microsoft.com/office/drawing/2014/main" val="1565466262"/>
                  </a:ext>
                </a:extLst>
              </a:tr>
              <a:tr h="807562">
                <a:tc>
                  <a:txBody>
                    <a:bodyPr/>
                    <a:lstStyle/>
                    <a:p>
                      <a:pPr algn="l">
                        <a:lnSpc>
                          <a:spcPct val="115000"/>
                        </a:lnSpc>
                        <a:spcAft>
                          <a:spcPts val="0"/>
                        </a:spcAft>
                      </a:pPr>
                      <a:r>
                        <a:rPr lang="en-US" sz="1050">
                          <a:effectLst/>
                        </a:rPr>
                        <a:t>Lack of food</a:t>
                      </a:r>
                      <a:endParaRPr lang="en-PH" sz="105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algn="l">
                        <a:lnSpc>
                          <a:spcPct val="115000"/>
                        </a:lnSpc>
                        <a:spcAft>
                          <a:spcPts val="0"/>
                        </a:spcAft>
                      </a:pPr>
                      <a:r>
                        <a:rPr lang="en-US" sz="1050" dirty="0">
                          <a:effectLst/>
                        </a:rPr>
                        <a:t>Sustainability of food provision.</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algn="l">
                        <a:lnSpc>
                          <a:spcPct val="115000"/>
                        </a:lnSpc>
                        <a:spcAft>
                          <a:spcPts val="0"/>
                        </a:spcAft>
                      </a:pPr>
                      <a:r>
                        <a:rPr lang="en-US" sz="1050">
                          <a:effectLst/>
                        </a:rPr>
                        <a:t>IDPS start cultivating their farmland and plant root crops, vegetable and fruit trees despite the on and off military operation.</a:t>
                      </a:r>
                      <a:endParaRPr lang="en-PH" sz="105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marL="342900" lvl="0" indent="-342900" algn="l">
                        <a:lnSpc>
                          <a:spcPct val="115000"/>
                        </a:lnSpc>
                        <a:spcAft>
                          <a:spcPts val="0"/>
                        </a:spcAft>
                        <a:buFont typeface="Symbol" panose="05050102010706020507" pitchFamily="18" charset="2"/>
                        <a:buChar char=""/>
                      </a:pPr>
                      <a:r>
                        <a:rPr lang="en-US" sz="1050" dirty="0">
                          <a:effectLst/>
                        </a:rPr>
                        <a:t>Provision of relief foods on 3 June by MLGU</a:t>
                      </a:r>
                      <a:endParaRPr lang="en-PH" sz="1050" dirty="0">
                        <a:effectLst/>
                      </a:endParaRPr>
                    </a:p>
                    <a:p>
                      <a:pPr marL="342900" lvl="0" indent="-342900" algn="l">
                        <a:lnSpc>
                          <a:spcPct val="115000"/>
                        </a:lnSpc>
                        <a:spcAft>
                          <a:spcPts val="0"/>
                        </a:spcAft>
                        <a:buFont typeface="Symbol" panose="05050102010706020507" pitchFamily="18" charset="2"/>
                        <a:buChar char=""/>
                      </a:pPr>
                      <a:r>
                        <a:rPr lang="en-US" sz="1050" dirty="0">
                          <a:effectLst/>
                        </a:rPr>
                        <a:t>MSSD-Sulu Branch will provide welfare goods by next week</a:t>
                      </a:r>
                      <a:endParaRPr lang="en-PH" sz="1050" dirty="0">
                        <a:effectLst/>
                      </a:endParaRPr>
                    </a:p>
                    <a:p>
                      <a:pPr marL="342900" lvl="0" indent="-342900" algn="l">
                        <a:lnSpc>
                          <a:spcPct val="115000"/>
                        </a:lnSpc>
                        <a:spcAft>
                          <a:spcPts val="0"/>
                        </a:spcAft>
                        <a:buFont typeface="Symbol" panose="05050102010706020507" pitchFamily="18" charset="2"/>
                        <a:buChar char=""/>
                      </a:pPr>
                      <a:r>
                        <a:rPr lang="en-US" sz="1050" dirty="0">
                          <a:effectLst/>
                        </a:rPr>
                        <a:t>Served SAP: </a:t>
                      </a:r>
                      <a:r>
                        <a:rPr lang="en-US" sz="1050" dirty="0" err="1">
                          <a:effectLst/>
                        </a:rPr>
                        <a:t>Brgy</a:t>
                      </a:r>
                      <a:r>
                        <a:rPr lang="en-US" sz="1050" dirty="0">
                          <a:effectLst/>
                        </a:rPr>
                        <a:t>. </a:t>
                      </a:r>
                      <a:r>
                        <a:rPr lang="en-US" sz="1050" dirty="0" err="1">
                          <a:effectLst/>
                        </a:rPr>
                        <a:t>Bungkaong</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extLst>
                  <a:ext uri="{0D108BD9-81ED-4DB2-BD59-A6C34878D82A}">
                    <a16:rowId xmlns:a16="http://schemas.microsoft.com/office/drawing/2014/main" val="1738921641"/>
                  </a:ext>
                </a:extLst>
              </a:tr>
              <a:tr h="536611">
                <a:tc>
                  <a:txBody>
                    <a:bodyPr/>
                    <a:lstStyle/>
                    <a:p>
                      <a:pPr algn="l">
                        <a:lnSpc>
                          <a:spcPct val="115000"/>
                        </a:lnSpc>
                        <a:spcAft>
                          <a:spcPts val="0"/>
                        </a:spcAft>
                      </a:pPr>
                      <a:r>
                        <a:rPr lang="en-US" sz="1050">
                          <a:effectLst/>
                        </a:rPr>
                        <a:t>Interrupted livelihood activities</a:t>
                      </a:r>
                      <a:endParaRPr lang="en-PH" sz="105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algn="l">
                        <a:lnSpc>
                          <a:spcPct val="115000"/>
                        </a:lnSpc>
                        <a:spcAft>
                          <a:spcPts val="0"/>
                        </a:spcAft>
                      </a:pPr>
                      <a:r>
                        <a:rPr lang="en-US" sz="1050" dirty="0">
                          <a:effectLst/>
                        </a:rPr>
                        <a:t>Provision of additional seed capital to start a self-help projects.</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algn="l">
                        <a:lnSpc>
                          <a:spcPct val="115000"/>
                        </a:lnSpc>
                        <a:spcAft>
                          <a:spcPts val="0"/>
                        </a:spcAft>
                      </a:pPr>
                      <a:r>
                        <a:rPr lang="en-US" sz="1050" dirty="0">
                          <a:effectLst/>
                        </a:rPr>
                        <a:t>Lobbying to LGUs to include IDPS in their target for livelihood program.</a:t>
                      </a:r>
                      <a:endParaRPr lang="en-PH" sz="1050" dirty="0">
                        <a:effectLst/>
                      </a:endParaRPr>
                    </a:p>
                    <a:p>
                      <a:pPr algn="l">
                        <a:lnSpc>
                          <a:spcPct val="115000"/>
                        </a:lnSpc>
                        <a:spcAft>
                          <a:spcPts val="0"/>
                        </a:spcAft>
                      </a:pPr>
                      <a:endParaRPr lang="en-PH" sz="1050" dirty="0">
                        <a:effectLst/>
                      </a:endParaRPr>
                    </a:p>
                  </a:txBody>
                  <a:tcPr marL="24784" marR="24784" marT="0" marB="0"/>
                </a:tc>
                <a:tc>
                  <a:txBody>
                    <a:bodyPr/>
                    <a:lstStyle/>
                    <a:p>
                      <a:pPr algn="l">
                        <a:lnSpc>
                          <a:spcPct val="115000"/>
                        </a:lnSpc>
                        <a:spcAft>
                          <a:spcPts val="0"/>
                        </a:spcAft>
                      </a:pPr>
                      <a:r>
                        <a:rPr lang="en-US" sz="1050" dirty="0">
                          <a:effectLst/>
                        </a:rPr>
                        <a:t>Provision of additional seed capital to start  self-help projects from MSSD-BARMM under livelihood funds</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extLst>
                  <a:ext uri="{0D108BD9-81ED-4DB2-BD59-A6C34878D82A}">
                    <a16:rowId xmlns:a16="http://schemas.microsoft.com/office/drawing/2014/main" val="2185926328"/>
                  </a:ext>
                </a:extLst>
              </a:tr>
              <a:tr h="626928">
                <a:tc>
                  <a:txBody>
                    <a:bodyPr/>
                    <a:lstStyle/>
                    <a:p>
                      <a:pPr algn="l">
                        <a:lnSpc>
                          <a:spcPct val="115000"/>
                        </a:lnSpc>
                        <a:spcAft>
                          <a:spcPts val="0"/>
                        </a:spcAft>
                      </a:pPr>
                      <a:r>
                        <a:rPr lang="en-US" sz="1050">
                          <a:effectLst/>
                        </a:rPr>
                        <a:t>Inclusion of IDPS under SAP assistance</a:t>
                      </a:r>
                      <a:endParaRPr lang="en-PH" sz="105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algn="l">
                        <a:lnSpc>
                          <a:spcPct val="115000"/>
                        </a:lnSpc>
                        <a:spcAft>
                          <a:spcPts val="0"/>
                        </a:spcAft>
                      </a:pPr>
                      <a:r>
                        <a:rPr lang="en-US" sz="1050" dirty="0">
                          <a:effectLst/>
                        </a:rPr>
                        <a:t>Financial assistance to meet other basic needs.</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marL="457200" algn="l">
                        <a:lnSpc>
                          <a:spcPct val="115000"/>
                        </a:lnSpc>
                        <a:spcAft>
                          <a:spcPts val="0"/>
                        </a:spcAft>
                      </a:pPr>
                      <a:r>
                        <a:rPr lang="en-US" sz="1050" dirty="0">
                          <a:effectLst/>
                        </a:rPr>
                        <a:t> </a:t>
                      </a:r>
                      <a:endParaRPr lang="en-PH" sz="1050" dirty="0">
                        <a:effectLst/>
                      </a:endParaRPr>
                    </a:p>
                    <a:p>
                      <a:pPr algn="l">
                        <a:lnSpc>
                          <a:spcPct val="115000"/>
                        </a:lnSpc>
                        <a:spcAft>
                          <a:spcPts val="0"/>
                        </a:spcAft>
                      </a:pPr>
                      <a:r>
                        <a:rPr lang="en-US" sz="1050" dirty="0">
                          <a:effectLst/>
                        </a:rPr>
                        <a:t> </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algn="l">
                        <a:lnSpc>
                          <a:spcPct val="115000"/>
                        </a:lnSpc>
                        <a:spcAft>
                          <a:spcPts val="0"/>
                        </a:spcAft>
                      </a:pPr>
                      <a:r>
                        <a:rPr lang="en-US" sz="1050" dirty="0">
                          <a:effectLst/>
                        </a:rPr>
                        <a:t>Recipients of SAP cash assistance, with a total of 662 IDP families: (Upper </a:t>
                      </a:r>
                      <a:r>
                        <a:rPr lang="en-US" sz="1050" dirty="0" err="1">
                          <a:effectLst/>
                        </a:rPr>
                        <a:t>Latih</a:t>
                      </a:r>
                      <a:r>
                        <a:rPr lang="en-US" sz="1050" dirty="0">
                          <a:effectLst/>
                        </a:rPr>
                        <a:t> -352; Bungkaung-166; Maligay-25; </a:t>
                      </a:r>
                      <a:r>
                        <a:rPr lang="en-US" sz="1050" dirty="0" err="1">
                          <a:effectLst/>
                        </a:rPr>
                        <a:t>Buhanginan</a:t>
                      </a:r>
                      <a:r>
                        <a:rPr lang="en-US" sz="1050" dirty="0">
                          <a:effectLst/>
                        </a:rPr>
                        <a:t> -119)</a:t>
                      </a:r>
                    </a:p>
                  </a:txBody>
                  <a:tcPr marL="24784" marR="24784" marT="0" marB="0"/>
                </a:tc>
                <a:extLst>
                  <a:ext uri="{0D108BD9-81ED-4DB2-BD59-A6C34878D82A}">
                    <a16:rowId xmlns:a16="http://schemas.microsoft.com/office/drawing/2014/main" val="5856099"/>
                  </a:ext>
                </a:extLst>
              </a:tr>
              <a:tr h="626928">
                <a:tc>
                  <a:txBody>
                    <a:bodyPr/>
                    <a:lstStyle/>
                    <a:p>
                      <a:pPr algn="l">
                        <a:lnSpc>
                          <a:spcPct val="115000"/>
                        </a:lnSpc>
                        <a:spcAft>
                          <a:spcPts val="0"/>
                        </a:spcAft>
                      </a:pPr>
                      <a:r>
                        <a:rPr lang="en-US" sz="1050" dirty="0">
                          <a:effectLst/>
                        </a:rPr>
                        <a:t>Members of 4Ps</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algn="l">
                        <a:lnSpc>
                          <a:spcPct val="115000"/>
                        </a:lnSpc>
                        <a:spcAft>
                          <a:spcPts val="0"/>
                        </a:spcAft>
                      </a:pPr>
                      <a:r>
                        <a:rPr lang="en-US" sz="1050" dirty="0">
                          <a:effectLst/>
                        </a:rPr>
                        <a:t>Updating of their records and documents.</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algn="l">
                        <a:lnSpc>
                          <a:spcPct val="115000"/>
                        </a:lnSpc>
                        <a:spcAft>
                          <a:spcPts val="0"/>
                        </a:spcAft>
                      </a:pPr>
                      <a:r>
                        <a:rPr lang="en-US" sz="1050" dirty="0">
                          <a:effectLst/>
                        </a:rPr>
                        <a:t>MLs to review and validate their eligibility to be able to receive cash grant.</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tc>
                  <a:txBody>
                    <a:bodyPr/>
                    <a:lstStyle/>
                    <a:p>
                      <a:pPr algn="l">
                        <a:lnSpc>
                          <a:spcPct val="115000"/>
                        </a:lnSpc>
                        <a:spcAft>
                          <a:spcPts val="0"/>
                        </a:spcAft>
                      </a:pPr>
                      <a:r>
                        <a:rPr lang="en-US" sz="1050" dirty="0">
                          <a:effectLst/>
                        </a:rPr>
                        <a:t>4Ps members (</a:t>
                      </a:r>
                      <a:r>
                        <a:rPr lang="en-US" sz="1050" dirty="0" err="1">
                          <a:effectLst/>
                        </a:rPr>
                        <a:t>Buhanginan</a:t>
                      </a:r>
                      <a:r>
                        <a:rPr lang="en-US" sz="1050" dirty="0">
                          <a:effectLst/>
                        </a:rPr>
                        <a:t> – 15; </a:t>
                      </a:r>
                      <a:r>
                        <a:rPr lang="en-US" sz="1050" dirty="0" err="1">
                          <a:effectLst/>
                        </a:rPr>
                        <a:t>Maligay</a:t>
                      </a:r>
                      <a:r>
                        <a:rPr lang="en-US" sz="1050" dirty="0">
                          <a:effectLst/>
                        </a:rPr>
                        <a:t> -17; Upper Latih-0; </a:t>
                      </a:r>
                      <a:r>
                        <a:rPr lang="en-US" sz="1050" dirty="0" err="1">
                          <a:effectLst/>
                        </a:rPr>
                        <a:t>Bungkaung</a:t>
                      </a:r>
                      <a:r>
                        <a:rPr lang="en-US" sz="1050" dirty="0">
                          <a:effectLst/>
                        </a:rPr>
                        <a:t> on the process of processing their records)</a:t>
                      </a:r>
                      <a:endParaRPr lang="en-PH" sz="1050" dirty="0">
                        <a:effectLst/>
                      </a:endParaRPr>
                    </a:p>
                    <a:p>
                      <a:pPr algn="l">
                        <a:lnSpc>
                          <a:spcPct val="115000"/>
                        </a:lnSpc>
                        <a:spcAft>
                          <a:spcPts val="0"/>
                        </a:spcAft>
                      </a:pPr>
                      <a:r>
                        <a:rPr lang="en-US" sz="1050" dirty="0">
                          <a:effectLst/>
                        </a:rPr>
                        <a:t> </a:t>
                      </a:r>
                      <a:endParaRPr lang="en-PH"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4784" marR="24784" marT="0" marB="0"/>
                </a:tc>
                <a:extLst>
                  <a:ext uri="{0D108BD9-81ED-4DB2-BD59-A6C34878D82A}">
                    <a16:rowId xmlns:a16="http://schemas.microsoft.com/office/drawing/2014/main" val="3295780374"/>
                  </a:ext>
                </a:extLst>
              </a:tr>
            </a:tbl>
          </a:graphicData>
        </a:graphic>
      </p:graphicFrame>
      <p:sp>
        <p:nvSpPr>
          <p:cNvPr id="6" name="TextBox 5">
            <a:extLst>
              <a:ext uri="{FF2B5EF4-FFF2-40B4-BE49-F238E27FC236}">
                <a16:creationId xmlns:a16="http://schemas.microsoft.com/office/drawing/2014/main" id="{28A78A36-7DED-41B3-9456-57EB85F82375}"/>
              </a:ext>
            </a:extLst>
          </p:cNvPr>
          <p:cNvSpPr txBox="1"/>
          <p:nvPr/>
        </p:nvSpPr>
        <p:spPr>
          <a:xfrm>
            <a:off x="0" y="0"/>
            <a:ext cx="2801601" cy="369332"/>
          </a:xfrm>
          <a:prstGeom prst="rect">
            <a:avLst/>
          </a:prstGeom>
          <a:noFill/>
        </p:spPr>
        <p:txBody>
          <a:bodyPr wrap="none" rtlCol="0">
            <a:spAutoFit/>
          </a:bodyPr>
          <a:lstStyle/>
          <a:p>
            <a:r>
              <a:rPr lang="en-US" b="1" dirty="0">
                <a:solidFill>
                  <a:srgbClr val="0072BC"/>
                </a:solidFill>
              </a:rPr>
              <a:t>MSSD-Sulu Progress Report</a:t>
            </a:r>
            <a:endParaRPr lang="en-PH" b="1" dirty="0">
              <a:solidFill>
                <a:srgbClr val="0072BC"/>
              </a:solidFill>
            </a:endParaRPr>
          </a:p>
        </p:txBody>
      </p:sp>
    </p:spTree>
    <p:extLst>
      <p:ext uri="{BB962C8B-B14F-4D97-AF65-F5344CB8AC3E}">
        <p14:creationId xmlns:p14="http://schemas.microsoft.com/office/powerpoint/2010/main" val="23226698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2">
            <a:extLst>
              <a:ext uri="{FF2B5EF4-FFF2-40B4-BE49-F238E27FC236}">
                <a16:creationId xmlns:a16="http://schemas.microsoft.com/office/drawing/2014/main" id="{17D09602-6401-4284-A47C-711C12F60FE7}"/>
              </a:ext>
            </a:extLst>
          </p:cNvPr>
          <p:cNvSpPr>
            <a:spLocks noGrp="1" noChangeArrowheads="1"/>
          </p:cNvSpPr>
          <p:nvPr>
            <p:ph type="ctrTitle"/>
          </p:nvPr>
        </p:nvSpPr>
        <p:spPr>
          <a:xfrm>
            <a:off x="0" y="1"/>
            <a:ext cx="9144000" cy="602456"/>
          </a:xfrm>
          <a:solidFill>
            <a:srgbClr val="002060"/>
          </a:solidFill>
        </p:spPr>
        <p:txBody>
          <a:bodyPr/>
          <a:lstStyle/>
          <a:p>
            <a:pPr eaLnBrk="1" hangingPunct="1">
              <a:defRPr/>
            </a:pPr>
            <a:r>
              <a:rPr lang="en-US" altLang="en-US" sz="1800" dirty="0">
                <a:solidFill>
                  <a:schemeClr val="bg1"/>
                </a:solidFill>
              </a:rPr>
              <a:t>OVERVIEW OF DISPLACEMENT IN </a:t>
            </a:r>
            <a:r>
              <a:rPr lang="en-US" altLang="en-US" sz="1800" dirty="0">
                <a:solidFill>
                  <a:schemeClr val="accent3"/>
                </a:solidFill>
              </a:rPr>
              <a:t>SULU</a:t>
            </a:r>
            <a:r>
              <a:rPr lang="en-US" altLang="en-US" sz="1800" dirty="0">
                <a:solidFill>
                  <a:schemeClr val="bg1"/>
                </a:solidFill>
              </a:rPr>
              <a:t> PROVINCE</a:t>
            </a:r>
            <a:endParaRPr lang="en-US" altLang="en-US" sz="4050" dirty="0">
              <a:solidFill>
                <a:schemeClr val="bg1"/>
              </a:solidFill>
            </a:endParaRPr>
          </a:p>
        </p:txBody>
      </p:sp>
      <p:pic>
        <p:nvPicPr>
          <p:cNvPr id="8195" name="Picture 2">
            <a:extLst>
              <a:ext uri="{FF2B5EF4-FFF2-40B4-BE49-F238E27FC236}">
                <a16:creationId xmlns:a16="http://schemas.microsoft.com/office/drawing/2014/main" id="{00C98472-F9C0-4D58-9347-6F6FE5843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30316"/>
            <a:ext cx="765572"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D31A3D2A-5DB4-4E23-9C56-8D1FC9439D04}"/>
              </a:ext>
            </a:extLst>
          </p:cNvPr>
          <p:cNvGraphicFramePr>
            <a:graphicFrameLocks noGrp="1"/>
          </p:cNvGraphicFramePr>
          <p:nvPr/>
        </p:nvGraphicFramePr>
        <p:xfrm>
          <a:off x="238125" y="810816"/>
          <a:ext cx="8568928" cy="3278031"/>
        </p:xfrm>
        <a:graphic>
          <a:graphicData uri="http://schemas.openxmlformats.org/drawingml/2006/table">
            <a:tbl>
              <a:tblPr firstRow="1" bandRow="1">
                <a:tableStyleId>{5C22544A-7EE6-4342-B048-85BDC9FD1C3A}</a:tableStyleId>
              </a:tblPr>
              <a:tblGrid>
                <a:gridCol w="1976861">
                  <a:extLst>
                    <a:ext uri="{9D8B030D-6E8A-4147-A177-3AD203B41FA5}">
                      <a16:colId xmlns:a16="http://schemas.microsoft.com/office/drawing/2014/main" val="20000"/>
                    </a:ext>
                  </a:extLst>
                </a:gridCol>
                <a:gridCol w="1228923">
                  <a:extLst>
                    <a:ext uri="{9D8B030D-6E8A-4147-A177-3AD203B41FA5}">
                      <a16:colId xmlns:a16="http://schemas.microsoft.com/office/drawing/2014/main" val="20001"/>
                    </a:ext>
                  </a:extLst>
                </a:gridCol>
                <a:gridCol w="1192696">
                  <a:extLst>
                    <a:ext uri="{9D8B030D-6E8A-4147-A177-3AD203B41FA5}">
                      <a16:colId xmlns:a16="http://schemas.microsoft.com/office/drawing/2014/main" val="20002"/>
                    </a:ext>
                  </a:extLst>
                </a:gridCol>
                <a:gridCol w="1379054">
                  <a:extLst>
                    <a:ext uri="{9D8B030D-6E8A-4147-A177-3AD203B41FA5}">
                      <a16:colId xmlns:a16="http://schemas.microsoft.com/office/drawing/2014/main" val="20003"/>
                    </a:ext>
                  </a:extLst>
                </a:gridCol>
                <a:gridCol w="1051064">
                  <a:extLst>
                    <a:ext uri="{9D8B030D-6E8A-4147-A177-3AD203B41FA5}">
                      <a16:colId xmlns:a16="http://schemas.microsoft.com/office/drawing/2014/main" val="20004"/>
                    </a:ext>
                  </a:extLst>
                </a:gridCol>
                <a:gridCol w="1740330">
                  <a:extLst>
                    <a:ext uri="{9D8B030D-6E8A-4147-A177-3AD203B41FA5}">
                      <a16:colId xmlns:a16="http://schemas.microsoft.com/office/drawing/2014/main" val="20005"/>
                    </a:ext>
                  </a:extLst>
                </a:gridCol>
              </a:tblGrid>
              <a:tr h="1030179">
                <a:tc>
                  <a:txBody>
                    <a:bodyPr/>
                    <a:lstStyle/>
                    <a:p>
                      <a:pPr algn="ctr"/>
                      <a:r>
                        <a:rPr lang="en-PH" sz="1200" dirty="0">
                          <a:solidFill>
                            <a:sysClr val="windowText" lastClr="000000"/>
                          </a:solidFill>
                        </a:rPr>
                        <a:t>Place of Origin </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a:solidFill>
                            <a:sysClr val="windowText" lastClr="000000"/>
                          </a:solidFill>
                        </a:rPr>
                        <a:t>BARANGAY WERE THEY ARE PRESENTLY STAYING</a:t>
                      </a:r>
                      <a:endParaRPr lang="en-PH" sz="1200" dirty="0">
                        <a:solidFill>
                          <a:sysClr val="windowText" lastClr="000000"/>
                        </a:solidFill>
                      </a:endParaRP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200" dirty="0">
                          <a:solidFill>
                            <a:sysClr val="windowText" lastClr="000000"/>
                          </a:solidFill>
                        </a:rPr>
                        <a:t>NUMBER OF FAMILIES IN HOME-BASE</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200" dirty="0">
                          <a:solidFill>
                            <a:sysClr val="windowText" lastClr="000000"/>
                          </a:solidFill>
                        </a:rPr>
                        <a:t>TOTAL NUMBER OF IDP IN INFORMAL COMMUNITY-BASED CENTER</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200" dirty="0">
                          <a:solidFill>
                            <a:sysClr val="windowText" lastClr="000000"/>
                          </a:solidFill>
                        </a:rPr>
                        <a:t>TOTAL NUMBER OF IDP FAMILIES</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200" dirty="0">
                          <a:solidFill>
                            <a:sysClr val="windowText" lastClr="000000"/>
                          </a:solidFill>
                        </a:rPr>
                        <a:t>REMARKS</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13074">
                <a:tc>
                  <a:txBody>
                    <a:bodyPr/>
                    <a:lstStyle/>
                    <a:p>
                      <a:pPr algn="l"/>
                      <a:r>
                        <a:rPr lang="en-PH" sz="1400" dirty="0" err="1">
                          <a:solidFill>
                            <a:sysClr val="windowText" lastClr="000000"/>
                          </a:solidFill>
                        </a:rPr>
                        <a:t>Brgy</a:t>
                      </a:r>
                      <a:r>
                        <a:rPr lang="en-PH" sz="1400" dirty="0">
                          <a:solidFill>
                            <a:sysClr val="windowText" lastClr="000000"/>
                          </a:solidFill>
                        </a:rPr>
                        <a:t>. </a:t>
                      </a:r>
                      <a:r>
                        <a:rPr lang="en-PH" sz="1400" dirty="0" err="1">
                          <a:solidFill>
                            <a:sysClr val="windowText" lastClr="000000"/>
                          </a:solidFill>
                        </a:rPr>
                        <a:t>Buhanginan</a:t>
                      </a:r>
                      <a:endParaRPr lang="en-PH" sz="1400" dirty="0">
                        <a:solidFill>
                          <a:sysClr val="windowText" lastClr="000000"/>
                        </a:solidFill>
                      </a:endParaRP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PH" sz="1400" dirty="0" err="1">
                          <a:solidFill>
                            <a:sysClr val="windowText" lastClr="000000"/>
                          </a:solidFill>
                        </a:rPr>
                        <a:t>Danag</a:t>
                      </a:r>
                      <a:endParaRPr lang="en-PH" sz="1400" dirty="0">
                        <a:solidFill>
                          <a:sysClr val="windowText" lastClr="000000"/>
                        </a:solidFill>
                      </a:endParaRP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400" dirty="0">
                          <a:solidFill>
                            <a:sysClr val="windowText" lastClr="000000"/>
                          </a:solidFill>
                        </a:rPr>
                        <a:t>128</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400" dirty="0">
                          <a:solidFill>
                            <a:sysClr val="windowText" lastClr="000000"/>
                          </a:solidFill>
                        </a:rPr>
                        <a:t>0</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400" dirty="0">
                          <a:solidFill>
                            <a:sysClr val="windowText" lastClr="000000"/>
                          </a:solidFill>
                        </a:rPr>
                        <a:t>128</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PH" sz="1400" dirty="0">
                          <a:solidFill>
                            <a:sysClr val="windowText" lastClr="000000"/>
                          </a:solidFill>
                        </a:rPr>
                        <a:t>No movement</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85770">
                <a:tc>
                  <a:txBody>
                    <a:bodyPr/>
                    <a:lstStyle/>
                    <a:p>
                      <a:pPr algn="l"/>
                      <a:r>
                        <a:rPr lang="en-PH" sz="1400" dirty="0" err="1">
                          <a:solidFill>
                            <a:sysClr val="windowText" lastClr="000000"/>
                          </a:solidFill>
                        </a:rPr>
                        <a:t>Brgy</a:t>
                      </a:r>
                      <a:r>
                        <a:rPr lang="en-PH" sz="1400" dirty="0">
                          <a:solidFill>
                            <a:sysClr val="windowText" lastClr="000000"/>
                          </a:solidFill>
                        </a:rPr>
                        <a:t>. </a:t>
                      </a:r>
                      <a:r>
                        <a:rPr lang="en-PH" sz="1400" dirty="0" err="1">
                          <a:solidFill>
                            <a:sysClr val="windowText" lastClr="000000"/>
                          </a:solidFill>
                        </a:rPr>
                        <a:t>Tugas</a:t>
                      </a:r>
                      <a:r>
                        <a:rPr lang="en-PH" sz="1400" baseline="0" dirty="0">
                          <a:solidFill>
                            <a:sysClr val="windowText" lastClr="000000"/>
                          </a:solidFill>
                        </a:rPr>
                        <a:t> &amp; </a:t>
                      </a:r>
                      <a:r>
                        <a:rPr lang="en-PH" sz="1400" baseline="0" dirty="0" err="1">
                          <a:solidFill>
                            <a:sysClr val="windowText" lastClr="000000"/>
                          </a:solidFill>
                        </a:rPr>
                        <a:t>Maligay</a:t>
                      </a:r>
                      <a:endParaRPr lang="en-PH" sz="1400" dirty="0">
                        <a:solidFill>
                          <a:sysClr val="windowText" lastClr="000000"/>
                        </a:solidFill>
                      </a:endParaRP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PH" sz="1400" dirty="0" err="1">
                          <a:solidFill>
                            <a:sysClr val="windowText" lastClr="000000"/>
                          </a:solidFill>
                        </a:rPr>
                        <a:t>Bangkal</a:t>
                      </a:r>
                      <a:endParaRPr lang="en-PH" sz="1400" dirty="0">
                        <a:solidFill>
                          <a:sysClr val="windowText" lastClr="000000"/>
                        </a:solidFill>
                      </a:endParaRP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400" dirty="0">
                          <a:solidFill>
                            <a:sysClr val="windowText" lastClr="000000"/>
                          </a:solidFill>
                        </a:rPr>
                        <a:t>389</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400" dirty="0">
                          <a:solidFill>
                            <a:sysClr val="windowText" lastClr="000000"/>
                          </a:solidFill>
                        </a:rPr>
                        <a:t>21</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400" dirty="0">
                          <a:solidFill>
                            <a:sysClr val="windowText" lastClr="000000"/>
                          </a:solidFill>
                        </a:rPr>
                        <a:t>410</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PH" sz="1400" dirty="0">
                          <a:solidFill>
                            <a:sysClr val="windowText" lastClr="000000"/>
                          </a:solidFill>
                        </a:rPr>
                        <a:t>110 IDP families have returned last May 28, 2020</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13074">
                <a:tc>
                  <a:txBody>
                    <a:bodyPr/>
                    <a:lstStyle/>
                    <a:p>
                      <a:pPr algn="l"/>
                      <a:r>
                        <a:rPr lang="en-PH" sz="1400" dirty="0" err="1">
                          <a:solidFill>
                            <a:sysClr val="windowText" lastClr="000000"/>
                          </a:solidFill>
                        </a:rPr>
                        <a:t>Brgy</a:t>
                      </a:r>
                      <a:r>
                        <a:rPr lang="en-PH" sz="1400" dirty="0">
                          <a:solidFill>
                            <a:sysClr val="windowText" lastClr="000000"/>
                          </a:solidFill>
                        </a:rPr>
                        <a:t>. Kabbon</a:t>
                      </a:r>
                      <a:r>
                        <a:rPr lang="en-PH" sz="1400" baseline="0" dirty="0">
                          <a:solidFill>
                            <a:sysClr val="windowText" lastClr="000000"/>
                          </a:solidFill>
                        </a:rPr>
                        <a:t> Takas</a:t>
                      </a:r>
                      <a:endParaRPr lang="en-PH" sz="1400" dirty="0">
                        <a:solidFill>
                          <a:sysClr val="windowText" lastClr="000000"/>
                        </a:solidFill>
                      </a:endParaRP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PH" sz="1400" dirty="0" err="1">
                          <a:solidFill>
                            <a:sysClr val="windowText" lastClr="000000"/>
                          </a:solidFill>
                        </a:rPr>
                        <a:t>Kan</a:t>
                      </a:r>
                      <a:r>
                        <a:rPr lang="en-PH" sz="1400" dirty="0">
                          <a:solidFill>
                            <a:sysClr val="windowText" lastClr="000000"/>
                          </a:solidFill>
                        </a:rPr>
                        <a:t> –ague</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PH" sz="1400" dirty="0">
                        <a:solidFill>
                          <a:sysClr val="windowText" lastClr="000000"/>
                        </a:solidFill>
                      </a:endParaRP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400" dirty="0">
                          <a:solidFill>
                            <a:sysClr val="windowText" lastClr="000000"/>
                          </a:solidFill>
                        </a:rPr>
                        <a:t>154</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PH" sz="1400" dirty="0">
                          <a:solidFill>
                            <a:sysClr val="windowText" lastClr="000000"/>
                          </a:solidFill>
                        </a:rPr>
                        <a:t>154</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PH" sz="1400" dirty="0">
                          <a:solidFill>
                            <a:sysClr val="windowText" lastClr="000000"/>
                          </a:solidFill>
                        </a:rPr>
                        <a:t>No movement</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13074">
                <a:tc>
                  <a:txBody>
                    <a:bodyPr/>
                    <a:lstStyle/>
                    <a:p>
                      <a:pPr algn="ctr"/>
                      <a:r>
                        <a:rPr lang="en-PH" sz="1400" b="1" dirty="0">
                          <a:solidFill>
                            <a:sysClr val="windowText" lastClr="000000"/>
                          </a:solidFill>
                        </a:rPr>
                        <a:t>TOTAL</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PH" sz="1400" b="1" dirty="0">
                        <a:solidFill>
                          <a:sysClr val="windowText" lastClr="000000"/>
                        </a:solidFill>
                      </a:endParaRP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PH" sz="1400" b="1" dirty="0"/>
                        <a:t>517</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PH" sz="1400" b="1" dirty="0"/>
                        <a:t>175</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PH" sz="1400" b="1" dirty="0"/>
                        <a:t>692</a:t>
                      </a:r>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PH" sz="1400" dirty="0"/>
                    </a:p>
                  </a:txBody>
                  <a:tcPr marL="68582" marR="68582" marT="34275" marB="34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operty118 | House Rules &amp; Promotional Opportunities - Property118">
            <a:extLst>
              <a:ext uri="{FF2B5EF4-FFF2-40B4-BE49-F238E27FC236}">
                <a16:creationId xmlns:a16="http://schemas.microsoft.com/office/drawing/2014/main" id="{01990E6D-ADE3-4323-9CE1-89B7CDA64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016" y="488732"/>
            <a:ext cx="1712776" cy="182485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A0646FD0-F2A8-4C5A-8FC3-9C87A60CEB18}"/>
              </a:ext>
            </a:extLst>
          </p:cNvPr>
          <p:cNvSpPr>
            <a:spLocks noGrp="1"/>
          </p:cNvSpPr>
          <p:nvPr>
            <p:ph sz="half" idx="1"/>
          </p:nvPr>
        </p:nvSpPr>
        <p:spPr>
          <a:xfrm>
            <a:off x="289590" y="488732"/>
            <a:ext cx="6677426" cy="4225735"/>
          </a:xfrm>
        </p:spPr>
        <p:txBody>
          <a:bodyPr>
            <a:normAutofit fontScale="92500" lnSpcReduction="10000"/>
          </a:bodyPr>
          <a:lstStyle/>
          <a:p>
            <a:pPr>
              <a:buFont typeface="Wingdings" panose="05000000000000000000" pitchFamily="2" charset="2"/>
              <a:buChar char="ü"/>
            </a:pPr>
            <a:r>
              <a:rPr lang="en-US" sz="1400" dirty="0"/>
              <a:t>Kindly situate a location where there are </a:t>
            </a:r>
            <a:r>
              <a:rPr lang="en-US" sz="1400" b="1" dirty="0"/>
              <a:t>little or no background noises or distractions</a:t>
            </a:r>
            <a:r>
              <a:rPr lang="en-US" sz="1400" dirty="0"/>
              <a:t>.</a:t>
            </a:r>
          </a:p>
          <a:p>
            <a:pPr>
              <a:buFont typeface="Wingdings" panose="05000000000000000000" pitchFamily="2" charset="2"/>
              <a:buChar char="ü"/>
            </a:pPr>
            <a:endParaRPr lang="en-US" sz="1400" dirty="0"/>
          </a:p>
          <a:p>
            <a:pPr>
              <a:buFont typeface="Wingdings" panose="05000000000000000000" pitchFamily="2" charset="2"/>
              <a:buChar char="ü"/>
            </a:pPr>
            <a:r>
              <a:rPr lang="en-US" sz="1400" dirty="0"/>
              <a:t>Ensure that </a:t>
            </a:r>
            <a:r>
              <a:rPr lang="en-US" sz="1400" b="1" dirty="0"/>
              <a:t>microphones are on mute when not speaking or presenting</a:t>
            </a:r>
            <a:r>
              <a:rPr lang="en-US" sz="1400" dirty="0"/>
              <a:t>. </a:t>
            </a:r>
          </a:p>
          <a:p>
            <a:pPr>
              <a:buFont typeface="Wingdings" panose="05000000000000000000" pitchFamily="2" charset="2"/>
              <a:buChar char="ü"/>
            </a:pPr>
            <a:endParaRPr lang="en-US" sz="1400" dirty="0"/>
          </a:p>
          <a:p>
            <a:pPr>
              <a:buFont typeface="Wingdings" panose="05000000000000000000" pitchFamily="2" charset="2"/>
              <a:buChar char="ü"/>
            </a:pPr>
            <a:r>
              <a:rPr lang="en-US" sz="1400" b="1" dirty="0"/>
              <a:t>Turn video off</a:t>
            </a:r>
            <a:r>
              <a:rPr lang="en-US" sz="1400" dirty="0"/>
              <a:t>.</a:t>
            </a:r>
          </a:p>
          <a:p>
            <a:pPr>
              <a:buFont typeface="Wingdings" panose="05000000000000000000" pitchFamily="2" charset="2"/>
              <a:buChar char="ü"/>
            </a:pPr>
            <a:endParaRPr lang="en-US" sz="1400" dirty="0"/>
          </a:p>
          <a:p>
            <a:pPr>
              <a:buFont typeface="Wingdings" panose="05000000000000000000" pitchFamily="2" charset="2"/>
              <a:buChar char="ü"/>
            </a:pPr>
            <a:r>
              <a:rPr lang="en-US" sz="1400" dirty="0"/>
              <a:t>If using a separate speaker or microphone, kindly </a:t>
            </a:r>
            <a:r>
              <a:rPr lang="en-US" sz="1400" b="1" dirty="0"/>
              <a:t>decrease the volume of speakers when microphone is on</a:t>
            </a:r>
            <a:r>
              <a:rPr lang="en-US" sz="1400" dirty="0"/>
              <a:t> to eliminate audio feedback.</a:t>
            </a:r>
          </a:p>
          <a:p>
            <a:pPr>
              <a:buFont typeface="Wingdings" panose="05000000000000000000" pitchFamily="2" charset="2"/>
              <a:buChar char="ü"/>
            </a:pPr>
            <a:endParaRPr lang="en-US" sz="1400" dirty="0"/>
          </a:p>
          <a:p>
            <a:pPr>
              <a:buFont typeface="Wingdings" panose="05000000000000000000" pitchFamily="2" charset="2"/>
              <a:buChar char="ü"/>
            </a:pPr>
            <a:r>
              <a:rPr lang="en-US" sz="1400" dirty="0"/>
              <a:t>Please </a:t>
            </a:r>
            <a:r>
              <a:rPr lang="en-US" sz="1400" b="1" dirty="0"/>
              <a:t>refrain from navigating through the Cisco Webex platform </a:t>
            </a:r>
            <a:r>
              <a:rPr lang="en-US" sz="1400" dirty="0"/>
              <a:t>while the meeting is ongoing.</a:t>
            </a:r>
          </a:p>
          <a:p>
            <a:pPr>
              <a:buFont typeface="Wingdings" panose="05000000000000000000" pitchFamily="2" charset="2"/>
              <a:buChar char="ü"/>
            </a:pPr>
            <a:endParaRPr lang="en-US" sz="1400" dirty="0"/>
          </a:p>
          <a:p>
            <a:pPr>
              <a:buFont typeface="Wingdings" panose="05000000000000000000" pitchFamily="2" charset="2"/>
              <a:buChar char="ü"/>
            </a:pPr>
            <a:r>
              <a:rPr lang="en-US" sz="1400" b="1" dirty="0"/>
              <a:t>For questions, comments and suggestions, kindly type them in the chat box</a:t>
            </a:r>
            <a:r>
              <a:rPr lang="en-US" sz="1400" dirty="0"/>
              <a:t>.  The moderator will read them after the presenter has completed his/ her presentation.</a:t>
            </a:r>
          </a:p>
          <a:p>
            <a:pPr>
              <a:buFont typeface="Wingdings" panose="05000000000000000000" pitchFamily="2" charset="2"/>
              <a:buChar char="ü"/>
            </a:pPr>
            <a:endParaRPr lang="en-US" sz="1400" dirty="0"/>
          </a:p>
          <a:p>
            <a:pPr>
              <a:buFont typeface="Wingdings" panose="05000000000000000000" pitchFamily="2" charset="2"/>
              <a:buChar char="ü"/>
            </a:pPr>
            <a:r>
              <a:rPr lang="en-US" sz="1400" b="1" dirty="0"/>
              <a:t>Always maintain professionalism and courtesy</a:t>
            </a:r>
            <a:r>
              <a:rPr lang="en-US" sz="1400" dirty="0"/>
              <a:t>.  Be polite to colleagues and members/ participants in the meeting.     </a:t>
            </a:r>
            <a:endParaRPr lang="en-PH" sz="1400" dirty="0"/>
          </a:p>
        </p:txBody>
      </p:sp>
    </p:spTree>
    <p:extLst>
      <p:ext uri="{BB962C8B-B14F-4D97-AF65-F5344CB8AC3E}">
        <p14:creationId xmlns:p14="http://schemas.microsoft.com/office/powerpoint/2010/main" val="76901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2">
            <a:extLst>
              <a:ext uri="{FF2B5EF4-FFF2-40B4-BE49-F238E27FC236}">
                <a16:creationId xmlns:a16="http://schemas.microsoft.com/office/drawing/2014/main" id="{EE9A8364-B5A6-4C4E-94BE-3ACE24EBB313}"/>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2400">
                <a:solidFill>
                  <a:schemeClr val="bg1"/>
                </a:solidFill>
              </a:rPr>
              <a:t>RECURRING PROTECTION ISSUES IN PATIKUL, SULU</a:t>
            </a:r>
            <a:endParaRPr lang="en-US" altLang="en-US" sz="4950">
              <a:solidFill>
                <a:schemeClr val="bg1"/>
              </a:solidFill>
            </a:endParaRPr>
          </a:p>
        </p:txBody>
      </p:sp>
      <p:pic>
        <p:nvPicPr>
          <p:cNvPr id="10243" name="Picture 2">
            <a:extLst>
              <a:ext uri="{FF2B5EF4-FFF2-40B4-BE49-F238E27FC236}">
                <a16:creationId xmlns:a16="http://schemas.microsoft.com/office/drawing/2014/main" id="{DD7DD036-54FA-4DD2-8BC9-0F1163FB3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30316"/>
            <a:ext cx="765572"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0">
            <a:extLst>
              <a:ext uri="{FF2B5EF4-FFF2-40B4-BE49-F238E27FC236}">
                <a16:creationId xmlns:a16="http://schemas.microsoft.com/office/drawing/2014/main" id="{8201C974-7685-45C5-9F2D-230B0A2DD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8905"/>
          <a:stretch>
            <a:fillRect/>
          </a:stretch>
        </p:blipFill>
        <p:spPr bwMode="auto">
          <a:xfrm>
            <a:off x="7294960" y="870348"/>
            <a:ext cx="1793081" cy="170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3">
            <a:extLst>
              <a:ext uri="{FF2B5EF4-FFF2-40B4-BE49-F238E27FC236}">
                <a16:creationId xmlns:a16="http://schemas.microsoft.com/office/drawing/2014/main" id="{7BE533B5-7BF5-4E38-8DBD-71693C4164A6}"/>
              </a:ext>
            </a:extLst>
          </p:cNvPr>
          <p:cNvSpPr>
            <a:spLocks noChangeArrowheads="1"/>
          </p:cNvSpPr>
          <p:nvPr/>
        </p:nvSpPr>
        <p:spPr bwMode="auto">
          <a:xfrm>
            <a:off x="382191" y="1197769"/>
            <a:ext cx="684252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1500" b="1" i="1"/>
              <a:t>Access to WASH</a:t>
            </a:r>
            <a:r>
              <a:rPr lang="en-US" altLang="en-US" sz="1500" b="1"/>
              <a:t>:  </a:t>
            </a:r>
            <a:r>
              <a:rPr lang="en-US" altLang="en-US" sz="1500"/>
              <a:t>The IDPs rely on deep well </a:t>
            </a:r>
            <a:r>
              <a:rPr lang="en-US" altLang="en-US" sz="1500" i="1"/>
              <a:t>(balon) </a:t>
            </a:r>
            <a:r>
              <a:rPr lang="en-US" altLang="en-US" sz="1500"/>
              <a:t>and as their source of water for drinking, bathing and washing.  The barangay officials have reported that there are IDPs who suffered from diarrhea possibly caused by the lack of potable water (Barangay Kan-Ague, Patikul)</a:t>
            </a:r>
          </a:p>
        </p:txBody>
      </p:sp>
      <p:pic>
        <p:nvPicPr>
          <p:cNvPr id="10246" name="Picture 9">
            <a:extLst>
              <a:ext uri="{FF2B5EF4-FFF2-40B4-BE49-F238E27FC236}">
                <a16:creationId xmlns:a16="http://schemas.microsoft.com/office/drawing/2014/main" id="{86F694CC-C196-4FEF-96C1-EEC628CC12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191" y="2707482"/>
            <a:ext cx="2139553" cy="172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6">
            <a:extLst>
              <a:ext uri="{FF2B5EF4-FFF2-40B4-BE49-F238E27FC236}">
                <a16:creationId xmlns:a16="http://schemas.microsoft.com/office/drawing/2014/main" id="{A1D4FF99-DD22-4CA3-81C4-8A14C9B80E57}"/>
              </a:ext>
            </a:extLst>
          </p:cNvPr>
          <p:cNvSpPr>
            <a:spLocks noChangeArrowheads="1"/>
          </p:cNvSpPr>
          <p:nvPr/>
        </p:nvSpPr>
        <p:spPr bwMode="auto">
          <a:xfrm>
            <a:off x="2521744" y="2707482"/>
            <a:ext cx="6282929"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1350" b="1" i="1"/>
              <a:t>Access to Shelter</a:t>
            </a:r>
            <a:r>
              <a:rPr lang="en-US" altLang="en-US" sz="1350"/>
              <a:t>:  The families concerns and apprehensions on the status of their dwelling. They might be forced to vacate their current dwelling as the landowner is now restricting them to stay due to the prolonged time that they have been occupying the private land.  Also, many of the makeshifts are now dilapidated and/or damaged.  At the return communities, some of the houses are partially damaged and are needing repairs.  There are rooﬁng materials looted by unknown groups. (Brgy. Kabbon Takas)</a:t>
            </a:r>
            <a:endParaRPr lang="en-PH" altLang="en-US" sz="13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a:extLst>
              <a:ext uri="{FF2B5EF4-FFF2-40B4-BE49-F238E27FC236}">
                <a16:creationId xmlns:a16="http://schemas.microsoft.com/office/drawing/2014/main" id="{B596C006-0FDB-4AE7-A72E-3BA98D39F4EF}"/>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1800">
                <a:solidFill>
                  <a:schemeClr val="bg1"/>
                </a:solidFill>
              </a:rPr>
              <a:t>RECURRING PROTECTION ISSUES IN PATIKUL, SULU</a:t>
            </a:r>
            <a:endParaRPr lang="en-US" altLang="en-US" sz="4050">
              <a:solidFill>
                <a:schemeClr val="bg1"/>
              </a:solidFill>
            </a:endParaRPr>
          </a:p>
        </p:txBody>
      </p:sp>
      <p:pic>
        <p:nvPicPr>
          <p:cNvPr id="12291" name="Picture 2">
            <a:extLst>
              <a:ext uri="{FF2B5EF4-FFF2-40B4-BE49-F238E27FC236}">
                <a16:creationId xmlns:a16="http://schemas.microsoft.com/office/drawing/2014/main" id="{A31EF2F2-BB7F-48EF-87B6-ED59266C1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30316"/>
            <a:ext cx="765572"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a:extLst>
              <a:ext uri="{FF2B5EF4-FFF2-40B4-BE49-F238E27FC236}">
                <a16:creationId xmlns:a16="http://schemas.microsoft.com/office/drawing/2014/main" id="{44D3B75D-EA5A-4976-9A6A-2EC9A8DFB0A2}"/>
              </a:ext>
            </a:extLst>
          </p:cNvPr>
          <p:cNvSpPr>
            <a:spLocks noChangeArrowheads="1"/>
          </p:cNvSpPr>
          <p:nvPr/>
        </p:nvSpPr>
        <p:spPr bwMode="auto">
          <a:xfrm>
            <a:off x="382191" y="2742010"/>
            <a:ext cx="55685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r>
              <a:rPr lang="en-US" altLang="en-US" sz="1350" b="1" i="1"/>
              <a:t>Child protection</a:t>
            </a:r>
            <a:r>
              <a:rPr lang="en-US" altLang="en-US" sz="1350" b="1"/>
              <a:t>:  </a:t>
            </a:r>
            <a:r>
              <a:rPr lang="en-US" altLang="en-US" sz="1350"/>
              <a:t>Child friendly space that is used in emergencies as a mechanism for protecting children is not available at the IDP sites.  Children are playing in unsafe areas under the coconut trees within at the displacement sites. (Kabon Takas, Patikul)</a:t>
            </a:r>
            <a:endParaRPr lang="en-PH" altLang="en-US" sz="1350"/>
          </a:p>
        </p:txBody>
      </p:sp>
      <p:pic>
        <p:nvPicPr>
          <p:cNvPr id="12293" name="Picture 10">
            <a:extLst>
              <a:ext uri="{FF2B5EF4-FFF2-40B4-BE49-F238E27FC236}">
                <a16:creationId xmlns:a16="http://schemas.microsoft.com/office/drawing/2014/main" id="{3FD152AC-4C98-48C0-90AA-3FA7E4BD2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78" t="7414" r="6351" b="21957"/>
          <a:stretch>
            <a:fillRect/>
          </a:stretch>
        </p:blipFill>
        <p:spPr bwMode="auto">
          <a:xfrm>
            <a:off x="6349604" y="882253"/>
            <a:ext cx="2412206" cy="168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a:extLst>
              <a:ext uri="{FF2B5EF4-FFF2-40B4-BE49-F238E27FC236}">
                <a16:creationId xmlns:a16="http://schemas.microsoft.com/office/drawing/2014/main" id="{5653034A-F4CF-4BC9-93EB-AB73FF0E6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9506" b="17816"/>
          <a:stretch>
            <a:fillRect/>
          </a:stretch>
        </p:blipFill>
        <p:spPr bwMode="auto">
          <a:xfrm>
            <a:off x="6349604" y="2765822"/>
            <a:ext cx="2412206"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2">
            <a:extLst>
              <a:ext uri="{FF2B5EF4-FFF2-40B4-BE49-F238E27FC236}">
                <a16:creationId xmlns:a16="http://schemas.microsoft.com/office/drawing/2014/main" id="{526F68CE-DD8D-4ADA-B39D-7B2D46614B45}"/>
              </a:ext>
            </a:extLst>
          </p:cNvPr>
          <p:cNvSpPr>
            <a:spLocks noChangeArrowheads="1"/>
          </p:cNvSpPr>
          <p:nvPr/>
        </p:nvSpPr>
        <p:spPr bwMode="auto">
          <a:xfrm>
            <a:off x="382191" y="846535"/>
            <a:ext cx="556855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en-US" sz="1350" b="1" i="1"/>
              <a:t>Access to education</a:t>
            </a:r>
            <a:r>
              <a:rPr lang="en-US" altLang="en-US" sz="1350" b="1"/>
              <a:t>: </a:t>
            </a:r>
            <a:r>
              <a:rPr lang="en-US" altLang="en-US" sz="1350"/>
              <a:t>Prior to the outbreak of COVID-19, classes are held in classrooms that are congested and are not conducive to learning.  There are parents who have expressed their concerns on the safety of their children because the school is located along the main road (Kabon Takas, Patikul)</a:t>
            </a:r>
            <a:endParaRPr lang="en-PH" altLang="en-US" sz="135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2">
            <a:extLst>
              <a:ext uri="{FF2B5EF4-FFF2-40B4-BE49-F238E27FC236}">
                <a16:creationId xmlns:a16="http://schemas.microsoft.com/office/drawing/2014/main" id="{CF044748-D309-4762-A947-4F6178619657}"/>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1800">
                <a:solidFill>
                  <a:schemeClr val="bg1"/>
                </a:solidFill>
              </a:rPr>
              <a:t>RECURRING PROTECTION ISSUES IN PATIKUL, SULU</a:t>
            </a:r>
            <a:endParaRPr lang="en-US" altLang="en-US" sz="4050">
              <a:solidFill>
                <a:schemeClr val="bg1"/>
              </a:solidFill>
            </a:endParaRPr>
          </a:p>
        </p:txBody>
      </p:sp>
      <p:pic>
        <p:nvPicPr>
          <p:cNvPr id="14339" name="Picture 2">
            <a:extLst>
              <a:ext uri="{FF2B5EF4-FFF2-40B4-BE49-F238E27FC236}">
                <a16:creationId xmlns:a16="http://schemas.microsoft.com/office/drawing/2014/main" id="{CD73E33E-AB27-4295-A51C-A39D6D149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30316"/>
            <a:ext cx="765572"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1">
            <a:extLst>
              <a:ext uri="{FF2B5EF4-FFF2-40B4-BE49-F238E27FC236}">
                <a16:creationId xmlns:a16="http://schemas.microsoft.com/office/drawing/2014/main" id="{AE1C8992-C550-438C-91CE-8B24DA537903}"/>
              </a:ext>
            </a:extLst>
          </p:cNvPr>
          <p:cNvSpPr>
            <a:spLocks noChangeArrowheads="1"/>
          </p:cNvSpPr>
          <p:nvPr/>
        </p:nvSpPr>
        <p:spPr bwMode="auto">
          <a:xfrm>
            <a:off x="382191" y="1090612"/>
            <a:ext cx="4600575" cy="320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defRPr>
            </a:lvl1pPr>
            <a:lvl2pPr>
              <a:defRPr sz="2400">
                <a:solidFill>
                  <a:schemeClr val="tx1"/>
                </a:solidFill>
                <a:latin typeface="Arial" panose="020B0604020202020204" pitchFamily="34" charset="0"/>
              </a:defRPr>
            </a:lvl2pPr>
            <a:lvl3pPr>
              <a:defRPr sz="2400">
                <a:solidFill>
                  <a:schemeClr val="tx1"/>
                </a:solidFill>
                <a:latin typeface="Arial" panose="020B0604020202020204" pitchFamily="34" charset="0"/>
              </a:defRPr>
            </a:lvl3pPr>
            <a:lvl4pPr>
              <a:defRPr sz="2400">
                <a:solidFill>
                  <a:schemeClr val="tx1"/>
                </a:solidFill>
                <a:latin typeface="Arial" panose="020B0604020202020204" pitchFamily="34" charset="0"/>
              </a:defRPr>
            </a:lvl4pPr>
            <a:lvl5pPr>
              <a:defRPr sz="2400">
                <a:solidFill>
                  <a:schemeClr val="tx1"/>
                </a:solidFill>
                <a:latin typeface="Arial" panose="020B0604020202020204" pitchFamily="34" charset="0"/>
              </a:defRPr>
            </a:lvl5pPr>
            <a:lvl6pPr marL="2894013" indent="-608013" defTabSz="608013" eaLnBrk="0" fontAlgn="base" hangingPunct="0">
              <a:spcBef>
                <a:spcPct val="0"/>
              </a:spcBef>
              <a:spcAft>
                <a:spcPct val="0"/>
              </a:spcAft>
              <a:defRPr sz="2400">
                <a:solidFill>
                  <a:schemeClr val="tx1"/>
                </a:solidFill>
                <a:latin typeface="Arial" panose="020B0604020202020204" pitchFamily="34" charset="0"/>
              </a:defRPr>
            </a:lvl6pPr>
            <a:lvl7pPr marL="3351213" indent="-608013" defTabSz="608013" eaLnBrk="0" fontAlgn="base" hangingPunct="0">
              <a:spcBef>
                <a:spcPct val="0"/>
              </a:spcBef>
              <a:spcAft>
                <a:spcPct val="0"/>
              </a:spcAft>
              <a:defRPr sz="2400">
                <a:solidFill>
                  <a:schemeClr val="tx1"/>
                </a:solidFill>
                <a:latin typeface="Arial" panose="020B0604020202020204" pitchFamily="34" charset="0"/>
              </a:defRPr>
            </a:lvl7pPr>
            <a:lvl8pPr marL="3808413" indent="-608013" defTabSz="608013" eaLnBrk="0" fontAlgn="base" hangingPunct="0">
              <a:spcBef>
                <a:spcPct val="0"/>
              </a:spcBef>
              <a:spcAft>
                <a:spcPct val="0"/>
              </a:spcAft>
              <a:defRPr sz="2400">
                <a:solidFill>
                  <a:schemeClr val="tx1"/>
                </a:solidFill>
                <a:latin typeface="Arial" panose="020B0604020202020204" pitchFamily="34" charset="0"/>
              </a:defRPr>
            </a:lvl8pPr>
            <a:lvl9pPr marL="4265613" indent="-608013" defTabSz="608013" eaLnBrk="0" fontAlgn="base" hangingPunct="0">
              <a:spcBef>
                <a:spcPct val="0"/>
              </a:spcBef>
              <a:spcAft>
                <a:spcPct val="0"/>
              </a:spcAft>
              <a:defRPr sz="2400">
                <a:solidFill>
                  <a:schemeClr val="tx1"/>
                </a:solidFill>
                <a:latin typeface="Arial" panose="020B0604020202020204" pitchFamily="34" charset="0"/>
              </a:defRPr>
            </a:lvl9pPr>
          </a:lstStyle>
          <a:p>
            <a:pPr algn="just">
              <a:buFont typeface="Wingdings" panose="05000000000000000000" pitchFamily="2" charset="2"/>
              <a:buChar char="§"/>
            </a:pPr>
            <a:r>
              <a:rPr lang="en-PH" altLang="en-US" sz="1350"/>
              <a:t>Since 2018 the 21 IDP families with 110 individuals dwell in the temporary shelter. With no access to electricity.</a:t>
            </a:r>
          </a:p>
          <a:p>
            <a:pPr algn="just">
              <a:buFont typeface="Wingdings" panose="05000000000000000000" pitchFamily="2" charset="2"/>
              <a:buChar char="§"/>
            </a:pPr>
            <a:r>
              <a:rPr lang="en-US" altLang="en-US" sz="1350">
                <a:solidFill>
                  <a:srgbClr val="000000"/>
                </a:solidFill>
              </a:rPr>
              <a:t>Livelihood activities of the IDP families is not stable, although majority from the IDP families are farmers.  Some were engaged in vegetable farming at their backyard, their harvest used for their consumption and the remaining they sell it in the community</a:t>
            </a:r>
            <a:endParaRPr lang="en-PH" altLang="en-US" sz="1350"/>
          </a:p>
          <a:p>
            <a:pPr algn="just" eaLnBrk="1" hangingPunct="1">
              <a:buFont typeface="Wingdings" panose="05000000000000000000" pitchFamily="2" charset="2"/>
              <a:buChar char="§"/>
            </a:pPr>
            <a:r>
              <a:rPr lang="en-US" altLang="en-US" sz="1350">
                <a:solidFill>
                  <a:srgbClr val="000000"/>
                </a:solidFill>
              </a:rPr>
              <a:t>Number of dropouts is increasing from 10 school children last school year to 25 school children as of June since the classes started.</a:t>
            </a:r>
          </a:p>
          <a:p>
            <a:pPr algn="just" eaLnBrk="1" hangingPunct="1">
              <a:buFont typeface="Wingdings" panose="05000000000000000000" pitchFamily="2" charset="2"/>
              <a:buChar char="§"/>
            </a:pPr>
            <a:r>
              <a:rPr lang="en-US" altLang="en-US" sz="1350">
                <a:solidFill>
                  <a:srgbClr val="000000"/>
                </a:solidFill>
              </a:rPr>
              <a:t>The office of Provincial Government constructed a 4-unit public comfort room for the IDP families. Aside from that, no other assistance extended to the IDPS since 3</a:t>
            </a:r>
            <a:r>
              <a:rPr lang="en-US" altLang="en-US" sz="1350" baseline="30000">
                <a:solidFill>
                  <a:srgbClr val="000000"/>
                </a:solidFill>
              </a:rPr>
              <a:t>rd</a:t>
            </a:r>
            <a:r>
              <a:rPr lang="en-US" altLang="en-US" sz="1350">
                <a:solidFill>
                  <a:srgbClr val="000000"/>
                </a:solidFill>
              </a:rPr>
              <a:t> quarter of 2018. (Buhanginan and Bangkal)</a:t>
            </a:r>
            <a:endParaRPr lang="en-PH" altLang="en-US" sz="1350">
              <a:solidFill>
                <a:srgbClr val="000000"/>
              </a:solidFill>
            </a:endParaRPr>
          </a:p>
        </p:txBody>
      </p:sp>
      <p:pic>
        <p:nvPicPr>
          <p:cNvPr id="7" name="Picture 6" descr="C:\Users\Acer\AppData\Local\Microsoft\Windows\INetCache\Content.Word\20190226_144643.jpg">
            <a:extLst>
              <a:ext uri="{FF2B5EF4-FFF2-40B4-BE49-F238E27FC236}">
                <a16:creationId xmlns:a16="http://schemas.microsoft.com/office/drawing/2014/main" id="{F94349F4-468E-4907-9A24-FA6A9AB1D9B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4364" y="1014050"/>
            <a:ext cx="1731028" cy="1479768"/>
          </a:xfrm>
          <a:prstGeom prst="rect">
            <a:avLst/>
          </a:prstGeom>
          <a:noFill/>
          <a:ln>
            <a:noFill/>
          </a:ln>
          <a:scene3d>
            <a:camera prst="perspectiveRight"/>
            <a:lightRig rig="threePt" dir="t"/>
          </a:scene3d>
        </p:spPr>
      </p:pic>
      <p:pic>
        <p:nvPicPr>
          <p:cNvPr id="8" name="Picture 7" descr="C:\Users\Acer\AppData\Local\Microsoft\Windows\INetCache\Content.Word\20190226_144834.jpg">
            <a:extLst>
              <a:ext uri="{FF2B5EF4-FFF2-40B4-BE49-F238E27FC236}">
                <a16:creationId xmlns:a16="http://schemas.microsoft.com/office/drawing/2014/main" id="{5D7E39A3-7B81-45C2-AA4D-B48320AC765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7259" y="1014051"/>
            <a:ext cx="1872340" cy="1569874"/>
          </a:xfrm>
          <a:prstGeom prst="rect">
            <a:avLst/>
          </a:prstGeom>
          <a:noFill/>
          <a:ln>
            <a:noFill/>
          </a:ln>
          <a:scene3d>
            <a:camera prst="isometricOffAxis1Right"/>
            <a:lightRig rig="threePt" dir="t"/>
          </a:scene3d>
        </p:spPr>
      </p:pic>
      <p:pic>
        <p:nvPicPr>
          <p:cNvPr id="14343" name="Picture 14">
            <a:extLst>
              <a:ext uri="{FF2B5EF4-FFF2-40B4-BE49-F238E27FC236}">
                <a16:creationId xmlns:a16="http://schemas.microsoft.com/office/drawing/2014/main" id="{EA54657B-0DD6-4C62-84C1-D6AD6DB83E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219" y="2807494"/>
            <a:ext cx="1913335" cy="162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2">
            <a:extLst>
              <a:ext uri="{FF2B5EF4-FFF2-40B4-BE49-F238E27FC236}">
                <a16:creationId xmlns:a16="http://schemas.microsoft.com/office/drawing/2014/main" id="{CD5425B3-7801-462F-81E1-A1D172A8FA6F}"/>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1800">
                <a:solidFill>
                  <a:schemeClr val="bg1"/>
                </a:solidFill>
              </a:rPr>
              <a:t>RECURRING PROTECTION ISSUES IN PATIKUL, SULU</a:t>
            </a:r>
            <a:endParaRPr lang="en-US" altLang="en-US" sz="4050">
              <a:solidFill>
                <a:schemeClr val="bg1"/>
              </a:solidFill>
            </a:endParaRPr>
          </a:p>
        </p:txBody>
      </p:sp>
      <p:pic>
        <p:nvPicPr>
          <p:cNvPr id="16387" name="Picture 2">
            <a:extLst>
              <a:ext uri="{FF2B5EF4-FFF2-40B4-BE49-F238E27FC236}">
                <a16:creationId xmlns:a16="http://schemas.microsoft.com/office/drawing/2014/main" id="{924EF77B-2FFA-433B-93DE-DB4E471F6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30316"/>
            <a:ext cx="765572"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
            <a:extLst>
              <a:ext uri="{FF2B5EF4-FFF2-40B4-BE49-F238E27FC236}">
                <a16:creationId xmlns:a16="http://schemas.microsoft.com/office/drawing/2014/main" id="{C562215B-1E9D-4C7D-AFFD-70A072812ACB}"/>
              </a:ext>
            </a:extLst>
          </p:cNvPr>
          <p:cNvSpPr>
            <a:spLocks noChangeArrowheads="1"/>
          </p:cNvSpPr>
          <p:nvPr/>
        </p:nvSpPr>
        <p:spPr bwMode="auto">
          <a:xfrm>
            <a:off x="458391" y="1964531"/>
            <a:ext cx="460057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350">
                <a:solidFill>
                  <a:srgbClr val="000000"/>
                </a:solidFill>
              </a:rPr>
              <a:t>21 IDP families in Barangay Bangkal were provided used clothing, water container and Mosquito nets through the assistance from UNHCR.  The distribution of goods were spearheaded by the Office of MSSD with the support from the PDRRMO </a:t>
            </a:r>
          </a:p>
          <a:p>
            <a:r>
              <a:rPr lang="en-US" altLang="en-US" sz="1350">
                <a:solidFill>
                  <a:srgbClr val="000000"/>
                </a:solidFill>
              </a:rPr>
              <a:t>                                              *** </a:t>
            </a:r>
            <a:endParaRPr lang="en-PH" altLang="en-US" sz="1350">
              <a:solidFill>
                <a:srgbClr val="000000"/>
              </a:solidFill>
            </a:endParaRPr>
          </a:p>
        </p:txBody>
      </p:sp>
      <p:pic>
        <p:nvPicPr>
          <p:cNvPr id="16389" name="Picture 10">
            <a:extLst>
              <a:ext uri="{FF2B5EF4-FFF2-40B4-BE49-F238E27FC236}">
                <a16:creationId xmlns:a16="http://schemas.microsoft.com/office/drawing/2014/main" id="{5F45DC2F-8AF2-47A6-8E2A-83BD57791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119" y="1042988"/>
            <a:ext cx="1716881" cy="163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a:extLst>
              <a:ext uri="{FF2B5EF4-FFF2-40B4-BE49-F238E27FC236}">
                <a16:creationId xmlns:a16="http://schemas.microsoft.com/office/drawing/2014/main" id="{BA12DD37-F570-4C54-B2B4-B1DB1110BF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5169" y="2571750"/>
            <a:ext cx="1982391" cy="185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2">
            <a:extLst>
              <a:ext uri="{FF2B5EF4-FFF2-40B4-BE49-F238E27FC236}">
                <a16:creationId xmlns:a16="http://schemas.microsoft.com/office/drawing/2014/main" id="{90CDD2BF-03CD-413F-A65F-94E3AB0C7CE8}"/>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3000">
                <a:solidFill>
                  <a:schemeClr val="bg1"/>
                </a:solidFill>
              </a:rPr>
              <a:t>STATUS REPORT OF IDP (AS OF JUNE 7, 2020</a:t>
            </a:r>
          </a:p>
        </p:txBody>
      </p:sp>
      <p:pic>
        <p:nvPicPr>
          <p:cNvPr id="18435" name="Picture 2">
            <a:extLst>
              <a:ext uri="{FF2B5EF4-FFF2-40B4-BE49-F238E27FC236}">
                <a16:creationId xmlns:a16="http://schemas.microsoft.com/office/drawing/2014/main" id="{A1D79D54-3492-419B-8BD9-5CE5800CB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30316"/>
            <a:ext cx="765572"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3">
            <a:extLst>
              <a:ext uri="{FF2B5EF4-FFF2-40B4-BE49-F238E27FC236}">
                <a16:creationId xmlns:a16="http://schemas.microsoft.com/office/drawing/2014/main" id="{C8435027-0B65-467C-8B31-913229BDDBC3}"/>
              </a:ext>
            </a:extLst>
          </p:cNvPr>
          <p:cNvGraphicFramePr>
            <a:graphicFrameLocks noGrp="1"/>
          </p:cNvGraphicFramePr>
          <p:nvPr/>
        </p:nvGraphicFramePr>
        <p:xfrm>
          <a:off x="798910" y="834629"/>
          <a:ext cx="8121253" cy="3733728"/>
        </p:xfrm>
        <a:graphic>
          <a:graphicData uri="http://schemas.openxmlformats.org/drawingml/2006/table">
            <a:tbl>
              <a:tblPr firstRow="1" bandRow="1">
                <a:tableStyleId>{5C22544A-7EE6-4342-B048-85BDC9FD1C3A}</a:tableStyleId>
              </a:tblPr>
              <a:tblGrid>
                <a:gridCol w="2030313">
                  <a:extLst>
                    <a:ext uri="{9D8B030D-6E8A-4147-A177-3AD203B41FA5}">
                      <a16:colId xmlns:a16="http://schemas.microsoft.com/office/drawing/2014/main" val="809627481"/>
                    </a:ext>
                  </a:extLst>
                </a:gridCol>
                <a:gridCol w="2030313">
                  <a:extLst>
                    <a:ext uri="{9D8B030D-6E8A-4147-A177-3AD203B41FA5}">
                      <a16:colId xmlns:a16="http://schemas.microsoft.com/office/drawing/2014/main" val="2991352511"/>
                    </a:ext>
                  </a:extLst>
                </a:gridCol>
                <a:gridCol w="1797374">
                  <a:extLst>
                    <a:ext uri="{9D8B030D-6E8A-4147-A177-3AD203B41FA5}">
                      <a16:colId xmlns:a16="http://schemas.microsoft.com/office/drawing/2014/main" val="2073370547"/>
                    </a:ext>
                  </a:extLst>
                </a:gridCol>
                <a:gridCol w="2263253">
                  <a:extLst>
                    <a:ext uri="{9D8B030D-6E8A-4147-A177-3AD203B41FA5}">
                      <a16:colId xmlns:a16="http://schemas.microsoft.com/office/drawing/2014/main" val="2169292813"/>
                    </a:ext>
                  </a:extLst>
                </a:gridCol>
              </a:tblGrid>
              <a:tr h="342882">
                <a:tc>
                  <a:txBody>
                    <a:bodyPr/>
                    <a:lstStyle/>
                    <a:p>
                      <a:pPr algn="ctr"/>
                      <a:r>
                        <a:rPr lang="en-PH" sz="1800" dirty="0"/>
                        <a:t>Issues/Gaps</a:t>
                      </a:r>
                    </a:p>
                  </a:txBody>
                  <a:tcPr marL="68584" marR="68584" marT="34281" marB="34281"/>
                </a:tc>
                <a:tc>
                  <a:txBody>
                    <a:bodyPr/>
                    <a:lstStyle/>
                    <a:p>
                      <a:pPr algn="ctr"/>
                      <a:r>
                        <a:rPr lang="en-PH" sz="1800" dirty="0"/>
                        <a:t>Needs</a:t>
                      </a:r>
                    </a:p>
                  </a:txBody>
                  <a:tcPr marL="68584" marR="68584" marT="34281" marB="34281"/>
                </a:tc>
                <a:tc>
                  <a:txBody>
                    <a:bodyPr/>
                    <a:lstStyle/>
                    <a:p>
                      <a:pPr algn="ctr"/>
                      <a:r>
                        <a:rPr lang="en-PH" sz="1800" dirty="0"/>
                        <a:t>Challenges </a:t>
                      </a:r>
                    </a:p>
                  </a:txBody>
                  <a:tcPr marL="68584" marR="68584" marT="34281" marB="34281"/>
                </a:tc>
                <a:tc>
                  <a:txBody>
                    <a:bodyPr/>
                    <a:lstStyle/>
                    <a:p>
                      <a:pPr algn="ctr"/>
                      <a:r>
                        <a:rPr lang="en-PH" sz="1800" dirty="0"/>
                        <a:t>Recommendations </a:t>
                      </a:r>
                    </a:p>
                  </a:txBody>
                  <a:tcPr marL="68584" marR="68584" marT="34281" marB="34281"/>
                </a:tc>
                <a:extLst>
                  <a:ext uri="{0D108BD9-81ED-4DB2-BD59-A6C34878D82A}">
                    <a16:rowId xmlns:a16="http://schemas.microsoft.com/office/drawing/2014/main" val="3452617691"/>
                  </a:ext>
                </a:extLst>
              </a:tr>
              <a:tr h="708642">
                <a:tc>
                  <a:txBody>
                    <a:bodyPr/>
                    <a:lstStyle/>
                    <a:p>
                      <a:r>
                        <a:rPr lang="en-US" sz="1100" kern="1200" dirty="0">
                          <a:solidFill>
                            <a:schemeClr val="dk1"/>
                          </a:solidFill>
                          <a:effectLst/>
                          <a:latin typeface="+mn-lt"/>
                          <a:ea typeface="+mn-ea"/>
                          <a:cs typeface="+mn-cs"/>
                        </a:rPr>
                        <a:t>472 IDPs have returned to their barangays.</a:t>
                      </a:r>
                      <a:endParaRPr lang="en-PH"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 </a:t>
                      </a:r>
                      <a:endParaRPr lang="en-PH" sz="1100" kern="1200" dirty="0">
                        <a:solidFill>
                          <a:schemeClr val="dk1"/>
                        </a:solidFill>
                        <a:effectLst/>
                        <a:latin typeface="+mn-lt"/>
                        <a:ea typeface="+mn-ea"/>
                        <a:cs typeface="+mn-cs"/>
                      </a:endParaRPr>
                    </a:p>
                    <a:p>
                      <a:endParaRPr lang="en-PH" sz="1100" dirty="0"/>
                    </a:p>
                  </a:txBody>
                  <a:tcPr marL="68584" marR="68584" marT="34281" marB="34281"/>
                </a:tc>
                <a:tc>
                  <a:txBody>
                    <a:bodyPr/>
                    <a:lstStyle/>
                    <a:p>
                      <a:pPr marL="0" marR="0" lvl="0" indent="0" algn="l" defTabSz="60959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Basic needs (foods, medicines)</a:t>
                      </a:r>
                      <a:endParaRPr lang="en-PH" sz="1100" kern="1200" dirty="0">
                        <a:solidFill>
                          <a:schemeClr val="dk1"/>
                        </a:solidFill>
                        <a:effectLst/>
                        <a:latin typeface="+mn-lt"/>
                        <a:ea typeface="+mn-ea"/>
                        <a:cs typeface="+mn-cs"/>
                      </a:endParaRPr>
                    </a:p>
                    <a:p>
                      <a:endParaRPr lang="en-PH" sz="1100" dirty="0"/>
                    </a:p>
                  </a:txBody>
                  <a:tcPr marL="68584" marR="68584" marT="34281" marB="34281"/>
                </a:tc>
                <a:tc>
                  <a:txBody>
                    <a:bodyPr/>
                    <a:lstStyle/>
                    <a:p>
                      <a:pPr marL="0" marR="0" lvl="0" indent="0" algn="l" defTabSz="60959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Lack of manpower (service providers)</a:t>
                      </a:r>
                      <a:endParaRPr lang="en-PH" sz="1100" kern="1200" dirty="0">
                        <a:solidFill>
                          <a:schemeClr val="dk1"/>
                        </a:solidFill>
                        <a:effectLst/>
                        <a:latin typeface="+mn-lt"/>
                        <a:ea typeface="+mn-ea"/>
                        <a:cs typeface="+mn-cs"/>
                      </a:endParaRPr>
                    </a:p>
                    <a:p>
                      <a:endParaRPr lang="en-PH" sz="1100" dirty="0"/>
                    </a:p>
                  </a:txBody>
                  <a:tcPr marL="68584" marR="68584" marT="34281" marB="34281"/>
                </a:tc>
                <a:tc>
                  <a:txBody>
                    <a:bodyPr/>
                    <a:lstStyle/>
                    <a:p>
                      <a:pPr marL="0" marR="0" lvl="0" indent="0" algn="l" defTabSz="60959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Food items were provided by the LGUs both Municipal and Provincial..</a:t>
                      </a:r>
                      <a:endParaRPr lang="en-PH" sz="1100" kern="1200" dirty="0">
                        <a:solidFill>
                          <a:schemeClr val="dk1"/>
                        </a:solidFill>
                        <a:effectLst/>
                        <a:latin typeface="+mn-lt"/>
                        <a:ea typeface="+mn-ea"/>
                        <a:cs typeface="+mn-cs"/>
                      </a:endParaRPr>
                    </a:p>
                    <a:p>
                      <a:endParaRPr lang="en-PH" sz="1100" dirty="0"/>
                    </a:p>
                  </a:txBody>
                  <a:tcPr marL="68584" marR="68584" marT="34281" marB="34281"/>
                </a:tc>
                <a:extLst>
                  <a:ext uri="{0D108BD9-81ED-4DB2-BD59-A6C34878D82A}">
                    <a16:rowId xmlns:a16="http://schemas.microsoft.com/office/drawing/2014/main" val="2005802370"/>
                  </a:ext>
                </a:extLst>
              </a:tr>
              <a:tr h="1188702">
                <a:tc>
                  <a:txBody>
                    <a:bodyPr/>
                    <a:lstStyle/>
                    <a:p>
                      <a:pPr marL="0" marR="0" lvl="0" indent="0" algn="l" defTabSz="60959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Location of their houses could hardly reach by the workers considering the peace and order on the way and the non availability of public  transportation.</a:t>
                      </a:r>
                      <a:endParaRPr lang="en-PH" sz="1100" kern="1200" dirty="0">
                        <a:solidFill>
                          <a:schemeClr val="dk1"/>
                        </a:solidFill>
                        <a:effectLst/>
                        <a:latin typeface="+mn-lt"/>
                        <a:ea typeface="+mn-ea"/>
                        <a:cs typeface="+mn-cs"/>
                      </a:endParaRPr>
                    </a:p>
                    <a:p>
                      <a:endParaRPr lang="en-PH" sz="1100" dirty="0"/>
                    </a:p>
                  </a:txBody>
                  <a:tcPr marL="68584" marR="68584" marT="34281" marB="34281"/>
                </a:tc>
                <a:tc>
                  <a:txBody>
                    <a:bodyPr/>
                    <a:lstStyle/>
                    <a:p>
                      <a:r>
                        <a:rPr lang="en-US" sz="1100" kern="1200" dirty="0">
                          <a:solidFill>
                            <a:schemeClr val="dk1"/>
                          </a:solidFill>
                          <a:effectLst/>
                          <a:latin typeface="+mn-lt"/>
                          <a:ea typeface="+mn-ea"/>
                          <a:cs typeface="+mn-cs"/>
                        </a:rPr>
                        <a:t>Non-food items for personal used such as blanket, mats, mosquito nets, kitchen wares, clothing, etc.)</a:t>
                      </a:r>
                      <a:endParaRPr lang="en-PH"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 </a:t>
                      </a:r>
                      <a:endParaRPr lang="en-PH" sz="1100" kern="1200" dirty="0">
                        <a:solidFill>
                          <a:schemeClr val="dk1"/>
                        </a:solidFill>
                        <a:effectLst/>
                        <a:latin typeface="+mn-lt"/>
                        <a:ea typeface="+mn-ea"/>
                        <a:cs typeface="+mn-cs"/>
                      </a:endParaRPr>
                    </a:p>
                    <a:p>
                      <a:endParaRPr lang="en-PH" sz="1100" dirty="0"/>
                    </a:p>
                  </a:txBody>
                  <a:tcPr marL="68584" marR="68584" marT="34281" marB="34281"/>
                </a:tc>
                <a:tc>
                  <a:txBody>
                    <a:bodyPr/>
                    <a:lstStyle/>
                    <a:p>
                      <a:pPr marL="0" marR="0" lvl="0" indent="0" algn="l" defTabSz="609597"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Geographical locations (client’s house ) that they could hardly reach out by the workers for other social services that they can avail.</a:t>
                      </a:r>
                      <a:endParaRPr lang="en-PH" sz="1100" kern="1200" dirty="0">
                        <a:solidFill>
                          <a:schemeClr val="dk1"/>
                        </a:solidFill>
                        <a:effectLst/>
                        <a:latin typeface="+mn-lt"/>
                        <a:ea typeface="+mn-ea"/>
                        <a:cs typeface="+mn-cs"/>
                      </a:endParaRPr>
                    </a:p>
                    <a:p>
                      <a:endParaRPr lang="en-PH" sz="1100" dirty="0"/>
                    </a:p>
                  </a:txBody>
                  <a:tcPr marL="68584" marR="68584" marT="34281" marB="34281"/>
                </a:tc>
                <a:tc>
                  <a:txBody>
                    <a:bodyPr/>
                    <a:lstStyle/>
                    <a:p>
                      <a:r>
                        <a:rPr lang="en-US" sz="1100" kern="1200" dirty="0">
                          <a:solidFill>
                            <a:schemeClr val="dk1"/>
                          </a:solidFill>
                          <a:effectLst/>
                          <a:latin typeface="+mn-lt"/>
                          <a:ea typeface="+mn-ea"/>
                          <a:cs typeface="+mn-cs"/>
                        </a:rPr>
                        <a:t>MSSD-Branch office provided the Non food items such as blanket, mats, plastic bags, pillows, and  kitchen utensils</a:t>
                      </a:r>
                      <a:endParaRPr lang="en-PH" sz="1100" dirty="0"/>
                    </a:p>
                  </a:txBody>
                  <a:tcPr marL="68584" marR="68584" marT="34281" marB="34281"/>
                </a:tc>
                <a:extLst>
                  <a:ext uri="{0D108BD9-81ED-4DB2-BD59-A6C34878D82A}">
                    <a16:rowId xmlns:a16="http://schemas.microsoft.com/office/drawing/2014/main" val="3372589362"/>
                  </a:ext>
                </a:extLst>
              </a:tr>
              <a:tr h="1348565">
                <a:tc>
                  <a:txBody>
                    <a:bodyPr/>
                    <a:lstStyle/>
                    <a:p>
                      <a:r>
                        <a:rPr lang="en-US" sz="1100" kern="1200" dirty="0">
                          <a:solidFill>
                            <a:schemeClr val="dk1"/>
                          </a:solidFill>
                          <a:effectLst/>
                          <a:latin typeface="+mn-lt"/>
                          <a:ea typeface="+mn-ea"/>
                          <a:cs typeface="+mn-cs"/>
                        </a:rPr>
                        <a:t>128 IDPs still staying in their relatives. Awaiting for the scheduled of returning them to their barangays.</a:t>
                      </a:r>
                      <a:endParaRPr lang="en-PH"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 </a:t>
                      </a:r>
                      <a:endParaRPr lang="en-PH" sz="1100" kern="1200" dirty="0">
                        <a:solidFill>
                          <a:schemeClr val="dk1"/>
                        </a:solidFill>
                        <a:effectLst/>
                        <a:latin typeface="+mn-lt"/>
                        <a:ea typeface="+mn-ea"/>
                        <a:cs typeface="+mn-cs"/>
                      </a:endParaRPr>
                    </a:p>
                    <a:p>
                      <a:endParaRPr lang="en-PH" sz="1100" dirty="0"/>
                    </a:p>
                  </a:txBody>
                  <a:tcPr marL="68584" marR="68584" marT="34281" marB="34281"/>
                </a:tc>
                <a:tc>
                  <a:txBody>
                    <a:bodyPr/>
                    <a:lstStyle/>
                    <a:p>
                      <a:r>
                        <a:rPr lang="en-US" sz="1100" kern="1200" dirty="0">
                          <a:solidFill>
                            <a:schemeClr val="dk1"/>
                          </a:solidFill>
                          <a:effectLst/>
                          <a:latin typeface="+mn-lt"/>
                          <a:ea typeface="+mn-ea"/>
                          <a:cs typeface="+mn-cs"/>
                        </a:rPr>
                        <a:t>Security/protection from authorities/government.</a:t>
                      </a:r>
                      <a:endParaRPr lang="en-PH"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 </a:t>
                      </a:r>
                      <a:endParaRPr lang="en-PH" sz="1100" kern="1200" dirty="0">
                        <a:solidFill>
                          <a:schemeClr val="dk1"/>
                        </a:solidFill>
                        <a:effectLst/>
                        <a:latin typeface="+mn-lt"/>
                        <a:ea typeface="+mn-ea"/>
                        <a:cs typeface="+mn-cs"/>
                      </a:endParaRPr>
                    </a:p>
                    <a:p>
                      <a:r>
                        <a:rPr lang="en-US" sz="1100" kern="1200" dirty="0">
                          <a:solidFill>
                            <a:schemeClr val="dk1"/>
                          </a:solidFill>
                          <a:effectLst/>
                          <a:latin typeface="+mn-lt"/>
                          <a:ea typeface="+mn-ea"/>
                          <a:cs typeface="+mn-cs"/>
                        </a:rPr>
                        <a:t> </a:t>
                      </a:r>
                      <a:endParaRPr lang="en-PH" sz="1100" kern="1200" dirty="0">
                        <a:solidFill>
                          <a:schemeClr val="dk1"/>
                        </a:solidFill>
                        <a:effectLst/>
                        <a:latin typeface="+mn-lt"/>
                        <a:ea typeface="+mn-ea"/>
                        <a:cs typeface="+mn-cs"/>
                      </a:endParaRPr>
                    </a:p>
                    <a:p>
                      <a:endParaRPr lang="en-PH" sz="1100" dirty="0"/>
                    </a:p>
                  </a:txBody>
                  <a:tcPr marL="68584" marR="68584" marT="34281" marB="34281"/>
                </a:tc>
                <a:tc>
                  <a:txBody>
                    <a:bodyPr/>
                    <a:lstStyle/>
                    <a:p>
                      <a:r>
                        <a:rPr lang="en-US" sz="1100" kern="1200" dirty="0">
                          <a:solidFill>
                            <a:schemeClr val="dk1"/>
                          </a:solidFill>
                          <a:effectLst/>
                          <a:latin typeface="+mn-lt"/>
                          <a:ea typeface="+mn-ea"/>
                          <a:cs typeface="+mn-cs"/>
                        </a:rPr>
                        <a:t>Municipal IATF to assigned a monitoring team insuring the safety of civilians in the barangays. </a:t>
                      </a:r>
                      <a:endParaRPr lang="en-PH" sz="1100" dirty="0"/>
                    </a:p>
                  </a:txBody>
                  <a:tcPr marL="68584" marR="68584" marT="34281" marB="34281"/>
                </a:tc>
                <a:tc>
                  <a:txBody>
                    <a:bodyPr/>
                    <a:lstStyle/>
                    <a:p>
                      <a:pPr marL="0" marR="0" lvl="0" indent="0" algn="l" defTabSz="609597" rtl="0" eaLnBrk="1" fontAlgn="auto" latinLnBrk="0" hangingPunct="1">
                        <a:lnSpc>
                          <a:spcPct val="100000"/>
                        </a:lnSpc>
                        <a:spcBef>
                          <a:spcPts val="0"/>
                        </a:spcBef>
                        <a:spcAft>
                          <a:spcPts val="0"/>
                        </a:spcAft>
                        <a:buClrTx/>
                        <a:buSzTx/>
                        <a:buFontTx/>
                        <a:buNone/>
                        <a:tabLst/>
                        <a:defRPr/>
                      </a:pPr>
                      <a:r>
                        <a:rPr lang="en-PH" sz="1100" dirty="0"/>
                        <a:t> </a:t>
                      </a:r>
                      <a:r>
                        <a:rPr lang="en-US" sz="1100" kern="1200" dirty="0">
                          <a:solidFill>
                            <a:schemeClr val="dk1"/>
                          </a:solidFill>
                          <a:effectLst/>
                          <a:latin typeface="+mn-lt"/>
                          <a:ea typeface="+mn-ea"/>
                          <a:cs typeface="+mn-cs"/>
                        </a:rPr>
                        <a:t>The financial assistance given to them by the WFP have met their other basic needs while some of them utilized the money for self help project (sari </a:t>
                      </a:r>
                      <a:r>
                        <a:rPr lang="en-US" sz="1100" kern="1200" dirty="0" err="1">
                          <a:solidFill>
                            <a:schemeClr val="dk1"/>
                          </a:solidFill>
                          <a:effectLst/>
                          <a:latin typeface="+mn-lt"/>
                          <a:ea typeface="+mn-ea"/>
                          <a:cs typeface="+mn-cs"/>
                        </a:rPr>
                        <a:t>sari</a:t>
                      </a:r>
                      <a:r>
                        <a:rPr lang="en-US" sz="1100" kern="1200" dirty="0">
                          <a:solidFill>
                            <a:schemeClr val="dk1"/>
                          </a:solidFill>
                          <a:effectLst/>
                          <a:latin typeface="+mn-lt"/>
                          <a:ea typeface="+mn-ea"/>
                          <a:cs typeface="+mn-cs"/>
                        </a:rPr>
                        <a:t> store, or buy and sell project) gardening and animal raising)</a:t>
                      </a:r>
                      <a:endParaRPr lang="en-PH" sz="1100" kern="1200" dirty="0">
                        <a:solidFill>
                          <a:schemeClr val="dk1"/>
                        </a:solidFill>
                        <a:effectLst/>
                        <a:latin typeface="+mn-lt"/>
                        <a:ea typeface="+mn-ea"/>
                        <a:cs typeface="+mn-cs"/>
                      </a:endParaRPr>
                    </a:p>
                    <a:p>
                      <a:endParaRPr lang="en-PH" sz="1100" dirty="0"/>
                    </a:p>
                  </a:txBody>
                  <a:tcPr marL="68584" marR="68584" marT="34281" marB="34281"/>
                </a:tc>
                <a:extLst>
                  <a:ext uri="{0D108BD9-81ED-4DB2-BD59-A6C34878D82A}">
                    <a16:rowId xmlns:a16="http://schemas.microsoft.com/office/drawing/2014/main" val="316803243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2">
            <a:extLst>
              <a:ext uri="{FF2B5EF4-FFF2-40B4-BE49-F238E27FC236}">
                <a16:creationId xmlns:a16="http://schemas.microsoft.com/office/drawing/2014/main" id="{125C27AA-98C3-4F11-929F-2D6A5FD31181}"/>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3000">
                <a:solidFill>
                  <a:schemeClr val="bg1"/>
                </a:solidFill>
              </a:rPr>
              <a:t>STATUS REPORT OF IDP (AS OF JUNE 7, 2020</a:t>
            </a:r>
          </a:p>
        </p:txBody>
      </p:sp>
      <p:pic>
        <p:nvPicPr>
          <p:cNvPr id="20483" name="Picture 2">
            <a:extLst>
              <a:ext uri="{FF2B5EF4-FFF2-40B4-BE49-F238E27FC236}">
                <a16:creationId xmlns:a16="http://schemas.microsoft.com/office/drawing/2014/main" id="{8A9AD1DF-B09F-41EE-A52E-36CFE2381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30316"/>
            <a:ext cx="765572"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3">
            <a:extLst>
              <a:ext uri="{FF2B5EF4-FFF2-40B4-BE49-F238E27FC236}">
                <a16:creationId xmlns:a16="http://schemas.microsoft.com/office/drawing/2014/main" id="{C8435027-0B65-467C-8B31-913229BDDBC3}"/>
              </a:ext>
            </a:extLst>
          </p:cNvPr>
          <p:cNvGraphicFramePr>
            <a:graphicFrameLocks noGrp="1"/>
          </p:cNvGraphicFramePr>
          <p:nvPr/>
        </p:nvGraphicFramePr>
        <p:xfrm>
          <a:off x="798910" y="834629"/>
          <a:ext cx="8121253" cy="3630242"/>
        </p:xfrm>
        <a:graphic>
          <a:graphicData uri="http://schemas.openxmlformats.org/drawingml/2006/table">
            <a:tbl>
              <a:tblPr firstRow="1" bandRow="1">
                <a:tableStyleId>{5C22544A-7EE6-4342-B048-85BDC9FD1C3A}</a:tableStyleId>
              </a:tblPr>
              <a:tblGrid>
                <a:gridCol w="2030313">
                  <a:extLst>
                    <a:ext uri="{9D8B030D-6E8A-4147-A177-3AD203B41FA5}">
                      <a16:colId xmlns:a16="http://schemas.microsoft.com/office/drawing/2014/main" val="809627481"/>
                    </a:ext>
                  </a:extLst>
                </a:gridCol>
                <a:gridCol w="2030313">
                  <a:extLst>
                    <a:ext uri="{9D8B030D-6E8A-4147-A177-3AD203B41FA5}">
                      <a16:colId xmlns:a16="http://schemas.microsoft.com/office/drawing/2014/main" val="2991352511"/>
                    </a:ext>
                  </a:extLst>
                </a:gridCol>
                <a:gridCol w="1797374">
                  <a:extLst>
                    <a:ext uri="{9D8B030D-6E8A-4147-A177-3AD203B41FA5}">
                      <a16:colId xmlns:a16="http://schemas.microsoft.com/office/drawing/2014/main" val="2073370547"/>
                    </a:ext>
                  </a:extLst>
                </a:gridCol>
                <a:gridCol w="2263253">
                  <a:extLst>
                    <a:ext uri="{9D8B030D-6E8A-4147-A177-3AD203B41FA5}">
                      <a16:colId xmlns:a16="http://schemas.microsoft.com/office/drawing/2014/main" val="2169292813"/>
                    </a:ext>
                  </a:extLst>
                </a:gridCol>
              </a:tblGrid>
              <a:tr h="342881">
                <a:tc>
                  <a:txBody>
                    <a:bodyPr/>
                    <a:lstStyle/>
                    <a:p>
                      <a:pPr algn="ctr"/>
                      <a:r>
                        <a:rPr lang="en-PH" sz="1800" dirty="0"/>
                        <a:t>Issues/Gaps</a:t>
                      </a:r>
                    </a:p>
                  </a:txBody>
                  <a:tcPr marL="68584" marR="68584" marT="34280" marB="34280"/>
                </a:tc>
                <a:tc>
                  <a:txBody>
                    <a:bodyPr/>
                    <a:lstStyle/>
                    <a:p>
                      <a:pPr algn="ctr"/>
                      <a:r>
                        <a:rPr lang="en-PH" sz="1800" dirty="0"/>
                        <a:t>Needs</a:t>
                      </a:r>
                    </a:p>
                  </a:txBody>
                  <a:tcPr marL="68584" marR="68584" marT="34280" marB="34280"/>
                </a:tc>
                <a:tc>
                  <a:txBody>
                    <a:bodyPr/>
                    <a:lstStyle/>
                    <a:p>
                      <a:pPr algn="ctr"/>
                      <a:r>
                        <a:rPr lang="en-PH" sz="1800" dirty="0"/>
                        <a:t>Challenges </a:t>
                      </a:r>
                    </a:p>
                  </a:txBody>
                  <a:tcPr marL="68584" marR="68584" marT="34280" marB="34280"/>
                </a:tc>
                <a:tc>
                  <a:txBody>
                    <a:bodyPr/>
                    <a:lstStyle/>
                    <a:p>
                      <a:pPr algn="ctr"/>
                      <a:r>
                        <a:rPr lang="en-PH" sz="1800" dirty="0"/>
                        <a:t>Recommendations </a:t>
                      </a:r>
                    </a:p>
                  </a:txBody>
                  <a:tcPr marL="68584" marR="68584" marT="34280" marB="34280"/>
                </a:tc>
                <a:extLst>
                  <a:ext uri="{0D108BD9-81ED-4DB2-BD59-A6C34878D82A}">
                    <a16:rowId xmlns:a16="http://schemas.microsoft.com/office/drawing/2014/main" val="3452617691"/>
                  </a:ext>
                </a:extLst>
              </a:tr>
              <a:tr h="655816">
                <a:tc>
                  <a:txBody>
                    <a:bodyPr/>
                    <a:lstStyle/>
                    <a:p>
                      <a:r>
                        <a:rPr lang="en-US" sz="800" kern="1200" dirty="0">
                          <a:solidFill>
                            <a:schemeClr val="dk1"/>
                          </a:solidFill>
                          <a:effectLst/>
                          <a:latin typeface="+mn-lt"/>
                          <a:ea typeface="+mn-ea"/>
                          <a:cs typeface="+mn-cs"/>
                        </a:rPr>
                        <a:t>Peace and order still the prevailing problems for some barangays.  </a:t>
                      </a:r>
                      <a:endParaRPr lang="en-PH" sz="800" kern="1200" dirty="0">
                        <a:solidFill>
                          <a:schemeClr val="dk1"/>
                        </a:solidFill>
                        <a:effectLst/>
                        <a:latin typeface="+mn-lt"/>
                        <a:ea typeface="+mn-ea"/>
                        <a:cs typeface="+mn-cs"/>
                      </a:endParaRPr>
                    </a:p>
                    <a:p>
                      <a:r>
                        <a:rPr lang="en-US" sz="600" kern="1200" dirty="0">
                          <a:solidFill>
                            <a:schemeClr val="dk1"/>
                          </a:solidFill>
                          <a:effectLst/>
                          <a:latin typeface="+mn-lt"/>
                          <a:ea typeface="+mn-ea"/>
                          <a:cs typeface="+mn-cs"/>
                        </a:rPr>
                        <a:t> </a:t>
                      </a:r>
                      <a:endParaRPr lang="en-PH" sz="600" kern="1200" dirty="0">
                        <a:solidFill>
                          <a:schemeClr val="dk1"/>
                        </a:solidFill>
                        <a:effectLst/>
                        <a:latin typeface="+mn-lt"/>
                        <a:ea typeface="+mn-ea"/>
                        <a:cs typeface="+mn-cs"/>
                      </a:endParaRPr>
                    </a:p>
                    <a:p>
                      <a:endParaRPr lang="en-PH" sz="600" dirty="0"/>
                    </a:p>
                  </a:txBody>
                  <a:tcPr marL="68584" marR="68584" marT="34280" marB="34280"/>
                </a:tc>
                <a:tc>
                  <a:txBody>
                    <a:bodyPr/>
                    <a:lstStyle/>
                    <a:p>
                      <a:endParaRPr lang="en-PH" sz="800" dirty="0"/>
                    </a:p>
                  </a:txBody>
                  <a:tcPr marL="68584" marR="68584" marT="34280" marB="34280"/>
                </a:tc>
                <a:tc>
                  <a:txBody>
                    <a:bodyPr/>
                    <a:lstStyle/>
                    <a:p>
                      <a:endParaRPr lang="en-PH" sz="800" dirty="0"/>
                    </a:p>
                  </a:txBody>
                  <a:tcPr marL="68584" marR="68584" marT="34280" marB="34280"/>
                </a:tc>
                <a:tc>
                  <a:txBody>
                    <a:bodyPr/>
                    <a:lstStyle/>
                    <a:p>
                      <a:endParaRPr lang="en-PH" sz="800" dirty="0"/>
                    </a:p>
                  </a:txBody>
                  <a:tcPr marL="68584" marR="68584" marT="34280" marB="34280"/>
                </a:tc>
                <a:extLst>
                  <a:ext uri="{0D108BD9-81ED-4DB2-BD59-A6C34878D82A}">
                    <a16:rowId xmlns:a16="http://schemas.microsoft.com/office/drawing/2014/main" val="2005802370"/>
                  </a:ext>
                </a:extLst>
              </a:tr>
              <a:tr h="1100078">
                <a:tc>
                  <a:txBody>
                    <a:bodyPr/>
                    <a:lstStyle/>
                    <a:p>
                      <a:r>
                        <a:rPr lang="en-US" sz="800" kern="1200" dirty="0">
                          <a:solidFill>
                            <a:schemeClr val="dk1"/>
                          </a:solidFill>
                          <a:effectLst/>
                          <a:latin typeface="+mn-lt"/>
                          <a:ea typeface="+mn-ea"/>
                          <a:cs typeface="+mn-cs"/>
                        </a:rPr>
                        <a:t>Military continuously assaulting the bad elements that discouraged some IDPs to go back to their barangays with a fear of accident from military’s bombing or assault.</a:t>
                      </a:r>
                      <a:endParaRPr lang="en-PH" sz="800" kern="1200" dirty="0">
                        <a:solidFill>
                          <a:schemeClr val="dk1"/>
                        </a:solidFill>
                        <a:effectLst/>
                        <a:latin typeface="+mn-lt"/>
                        <a:ea typeface="+mn-ea"/>
                        <a:cs typeface="+mn-cs"/>
                      </a:endParaRPr>
                    </a:p>
                  </a:txBody>
                  <a:tcPr marL="68584" marR="68584" marT="34280" marB="34280"/>
                </a:tc>
                <a:tc>
                  <a:txBody>
                    <a:bodyPr/>
                    <a:lstStyle/>
                    <a:p>
                      <a:endParaRPr lang="en-PH" sz="800" dirty="0"/>
                    </a:p>
                  </a:txBody>
                  <a:tcPr marL="68584" marR="68584" marT="34280" marB="34280"/>
                </a:tc>
                <a:tc>
                  <a:txBody>
                    <a:bodyPr/>
                    <a:lstStyle/>
                    <a:p>
                      <a:endParaRPr lang="en-PH" sz="800" dirty="0"/>
                    </a:p>
                  </a:txBody>
                  <a:tcPr marL="68584" marR="68584" marT="34280" marB="34280"/>
                </a:tc>
                <a:tc>
                  <a:txBody>
                    <a:bodyPr/>
                    <a:lstStyle/>
                    <a:p>
                      <a:endParaRPr lang="en-PH" sz="800" dirty="0"/>
                    </a:p>
                  </a:txBody>
                  <a:tcPr marL="68584" marR="68584" marT="34280" marB="34280"/>
                </a:tc>
                <a:extLst>
                  <a:ext uri="{0D108BD9-81ED-4DB2-BD59-A6C34878D82A}">
                    <a16:rowId xmlns:a16="http://schemas.microsoft.com/office/drawing/2014/main" val="3372589362"/>
                  </a:ext>
                </a:extLst>
              </a:tr>
              <a:tr h="1531467">
                <a:tc>
                  <a:txBody>
                    <a:bodyPr/>
                    <a:lstStyle/>
                    <a:p>
                      <a:r>
                        <a:rPr lang="en-US" sz="1200" kern="1200" dirty="0">
                          <a:solidFill>
                            <a:schemeClr val="dk1"/>
                          </a:solidFill>
                          <a:effectLst/>
                          <a:latin typeface="+mn-lt"/>
                          <a:ea typeface="+mn-ea"/>
                          <a:cs typeface="+mn-cs"/>
                        </a:rPr>
                        <a:t>Due to the peace and order condition they could hardly harvest their plants.</a:t>
                      </a:r>
                      <a:endParaRPr lang="en-PH" sz="800" dirty="0"/>
                    </a:p>
                  </a:txBody>
                  <a:tcPr marL="68584" marR="68584" marT="34280" marB="34280"/>
                </a:tc>
                <a:tc>
                  <a:txBody>
                    <a:bodyPr/>
                    <a:lstStyle/>
                    <a:p>
                      <a:endParaRPr lang="en-PH" sz="800" dirty="0"/>
                    </a:p>
                  </a:txBody>
                  <a:tcPr marL="68584" marR="68584" marT="34280" marB="34280"/>
                </a:tc>
                <a:tc>
                  <a:txBody>
                    <a:bodyPr/>
                    <a:lstStyle/>
                    <a:p>
                      <a:endParaRPr lang="en-PH" sz="800" dirty="0"/>
                    </a:p>
                  </a:txBody>
                  <a:tcPr marL="68584" marR="68584" marT="34280" marB="34280"/>
                </a:tc>
                <a:tc>
                  <a:txBody>
                    <a:bodyPr/>
                    <a:lstStyle/>
                    <a:p>
                      <a:r>
                        <a:rPr lang="en-US" sz="1200" kern="1200" dirty="0">
                          <a:solidFill>
                            <a:schemeClr val="dk1"/>
                          </a:solidFill>
                          <a:effectLst/>
                          <a:latin typeface="+mn-lt"/>
                          <a:ea typeface="+mn-ea"/>
                          <a:cs typeface="+mn-cs"/>
                        </a:rPr>
                        <a:t>Provision of food assistance from LGUs and agency concern since they are still lockdown  due to COVID 19. They are not free yet to sell their harvest to town and still customers are observing the social distancing.</a:t>
                      </a:r>
                      <a:endParaRPr lang="en-PH" sz="800" dirty="0"/>
                    </a:p>
                  </a:txBody>
                  <a:tcPr marL="68584" marR="68584" marT="34280" marB="34280"/>
                </a:tc>
                <a:extLst>
                  <a:ext uri="{0D108BD9-81ED-4DB2-BD59-A6C34878D82A}">
                    <a16:rowId xmlns:a16="http://schemas.microsoft.com/office/drawing/2014/main" val="316803243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2">
            <a:extLst>
              <a:ext uri="{FF2B5EF4-FFF2-40B4-BE49-F238E27FC236}">
                <a16:creationId xmlns:a16="http://schemas.microsoft.com/office/drawing/2014/main" id="{0218F249-75DF-47DA-80B3-C683AA7781B7}"/>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3000">
                <a:solidFill>
                  <a:schemeClr val="bg1"/>
                </a:solidFill>
              </a:rPr>
              <a:t>STATUS REPORT OF IDP (AS OF JUNE 7, 2020</a:t>
            </a:r>
          </a:p>
        </p:txBody>
      </p:sp>
      <p:pic>
        <p:nvPicPr>
          <p:cNvPr id="22531" name="Picture 2">
            <a:extLst>
              <a:ext uri="{FF2B5EF4-FFF2-40B4-BE49-F238E27FC236}">
                <a16:creationId xmlns:a16="http://schemas.microsoft.com/office/drawing/2014/main" id="{4F03D265-A1FC-4AB6-9CD8-0BA14094D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430316"/>
            <a:ext cx="765572" cy="71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3">
            <a:extLst>
              <a:ext uri="{FF2B5EF4-FFF2-40B4-BE49-F238E27FC236}">
                <a16:creationId xmlns:a16="http://schemas.microsoft.com/office/drawing/2014/main" id="{C8435027-0B65-467C-8B31-913229BDDBC3}"/>
              </a:ext>
            </a:extLst>
          </p:cNvPr>
          <p:cNvGraphicFramePr>
            <a:graphicFrameLocks noGrp="1"/>
          </p:cNvGraphicFramePr>
          <p:nvPr/>
        </p:nvGraphicFramePr>
        <p:xfrm>
          <a:off x="798910" y="834629"/>
          <a:ext cx="8121253" cy="3662670"/>
        </p:xfrm>
        <a:graphic>
          <a:graphicData uri="http://schemas.openxmlformats.org/drawingml/2006/table">
            <a:tbl>
              <a:tblPr firstRow="1" bandRow="1">
                <a:tableStyleId>{5C22544A-7EE6-4342-B048-85BDC9FD1C3A}</a:tableStyleId>
              </a:tblPr>
              <a:tblGrid>
                <a:gridCol w="2030313">
                  <a:extLst>
                    <a:ext uri="{9D8B030D-6E8A-4147-A177-3AD203B41FA5}">
                      <a16:colId xmlns:a16="http://schemas.microsoft.com/office/drawing/2014/main" val="809627481"/>
                    </a:ext>
                  </a:extLst>
                </a:gridCol>
                <a:gridCol w="2030313">
                  <a:extLst>
                    <a:ext uri="{9D8B030D-6E8A-4147-A177-3AD203B41FA5}">
                      <a16:colId xmlns:a16="http://schemas.microsoft.com/office/drawing/2014/main" val="2991352511"/>
                    </a:ext>
                  </a:extLst>
                </a:gridCol>
                <a:gridCol w="1797374">
                  <a:extLst>
                    <a:ext uri="{9D8B030D-6E8A-4147-A177-3AD203B41FA5}">
                      <a16:colId xmlns:a16="http://schemas.microsoft.com/office/drawing/2014/main" val="2073370547"/>
                    </a:ext>
                  </a:extLst>
                </a:gridCol>
                <a:gridCol w="2263253">
                  <a:extLst>
                    <a:ext uri="{9D8B030D-6E8A-4147-A177-3AD203B41FA5}">
                      <a16:colId xmlns:a16="http://schemas.microsoft.com/office/drawing/2014/main" val="2169292813"/>
                    </a:ext>
                  </a:extLst>
                </a:gridCol>
              </a:tblGrid>
              <a:tr h="317368">
                <a:tc>
                  <a:txBody>
                    <a:bodyPr/>
                    <a:lstStyle/>
                    <a:p>
                      <a:pPr algn="ctr"/>
                      <a:r>
                        <a:rPr lang="en-PH" sz="1500" dirty="0"/>
                        <a:t>Issues/Gaps</a:t>
                      </a:r>
                    </a:p>
                  </a:txBody>
                  <a:tcPr marL="68584" marR="68584" marT="34284" marB="34284"/>
                </a:tc>
                <a:tc>
                  <a:txBody>
                    <a:bodyPr/>
                    <a:lstStyle/>
                    <a:p>
                      <a:pPr algn="ctr"/>
                      <a:r>
                        <a:rPr lang="en-PH" sz="1500" dirty="0"/>
                        <a:t>Needs</a:t>
                      </a:r>
                    </a:p>
                  </a:txBody>
                  <a:tcPr marL="68584" marR="68584" marT="34284" marB="34284"/>
                </a:tc>
                <a:tc>
                  <a:txBody>
                    <a:bodyPr/>
                    <a:lstStyle/>
                    <a:p>
                      <a:pPr algn="ctr"/>
                      <a:r>
                        <a:rPr lang="en-PH" sz="1500" dirty="0"/>
                        <a:t>Challenges </a:t>
                      </a:r>
                    </a:p>
                  </a:txBody>
                  <a:tcPr marL="68584" marR="68584" marT="34284" marB="34284"/>
                </a:tc>
                <a:tc>
                  <a:txBody>
                    <a:bodyPr/>
                    <a:lstStyle/>
                    <a:p>
                      <a:pPr algn="ctr"/>
                      <a:r>
                        <a:rPr lang="en-PH" sz="1500" dirty="0"/>
                        <a:t>Recommendations </a:t>
                      </a:r>
                    </a:p>
                  </a:txBody>
                  <a:tcPr marL="68584" marR="68584" marT="34284" marB="34284"/>
                </a:tc>
                <a:extLst>
                  <a:ext uri="{0D108BD9-81ED-4DB2-BD59-A6C34878D82A}">
                    <a16:rowId xmlns:a16="http://schemas.microsoft.com/office/drawing/2014/main" val="3452617691"/>
                  </a:ext>
                </a:extLst>
              </a:tr>
              <a:tr h="1783237">
                <a:tc>
                  <a:txBody>
                    <a:bodyPr/>
                    <a:lstStyle/>
                    <a:p>
                      <a:r>
                        <a:rPr lang="en-US" sz="1500" kern="1200" dirty="0">
                          <a:solidFill>
                            <a:schemeClr val="dk1"/>
                          </a:solidFill>
                          <a:effectLst/>
                          <a:latin typeface="+mn-lt"/>
                          <a:ea typeface="+mn-ea"/>
                          <a:cs typeface="+mn-cs"/>
                        </a:rPr>
                        <a:t>Dilapidated houses (it was destroyed by the bad elements while some were destroyed due to bombing)</a:t>
                      </a:r>
                      <a:endParaRPr lang="en-PH" sz="1500" kern="1200" dirty="0">
                        <a:solidFill>
                          <a:schemeClr val="dk1"/>
                        </a:solidFill>
                        <a:effectLst/>
                        <a:latin typeface="+mn-lt"/>
                        <a:ea typeface="+mn-ea"/>
                        <a:cs typeface="+mn-cs"/>
                      </a:endParaRPr>
                    </a:p>
                    <a:p>
                      <a:r>
                        <a:rPr lang="en-US" sz="1500" kern="1200" dirty="0">
                          <a:solidFill>
                            <a:schemeClr val="dk1"/>
                          </a:solidFill>
                          <a:effectLst/>
                          <a:latin typeface="+mn-lt"/>
                          <a:ea typeface="+mn-ea"/>
                          <a:cs typeface="+mn-cs"/>
                        </a:rPr>
                        <a:t> </a:t>
                      </a:r>
                      <a:endParaRPr lang="en-PH" sz="1500" kern="1200" dirty="0">
                        <a:solidFill>
                          <a:schemeClr val="dk1"/>
                        </a:solidFill>
                        <a:effectLst/>
                        <a:latin typeface="+mn-lt"/>
                        <a:ea typeface="+mn-ea"/>
                        <a:cs typeface="+mn-cs"/>
                      </a:endParaRPr>
                    </a:p>
                    <a:p>
                      <a:endParaRPr lang="en-PH" sz="500" dirty="0"/>
                    </a:p>
                  </a:txBody>
                  <a:tcPr marL="68584" marR="68584" marT="34284" marB="34284"/>
                </a:tc>
                <a:tc>
                  <a:txBody>
                    <a:bodyPr/>
                    <a:lstStyle/>
                    <a:p>
                      <a:r>
                        <a:rPr lang="en-US" sz="1500" kern="1200" dirty="0">
                          <a:solidFill>
                            <a:schemeClr val="dk1"/>
                          </a:solidFill>
                          <a:effectLst/>
                          <a:latin typeface="+mn-lt"/>
                          <a:ea typeface="+mn-ea"/>
                          <a:cs typeface="+mn-cs"/>
                        </a:rPr>
                        <a:t>financial assistance for the repair of their houses</a:t>
                      </a:r>
                      <a:endParaRPr lang="en-PH" sz="1500" kern="1200" dirty="0">
                        <a:solidFill>
                          <a:schemeClr val="dk1"/>
                        </a:solidFill>
                        <a:effectLst/>
                        <a:latin typeface="+mn-lt"/>
                        <a:ea typeface="+mn-ea"/>
                        <a:cs typeface="+mn-cs"/>
                      </a:endParaRPr>
                    </a:p>
                    <a:p>
                      <a:r>
                        <a:rPr lang="en-US" sz="1500" kern="1200" dirty="0">
                          <a:solidFill>
                            <a:schemeClr val="dk1"/>
                          </a:solidFill>
                          <a:effectLst/>
                          <a:latin typeface="+mn-lt"/>
                          <a:ea typeface="+mn-ea"/>
                          <a:cs typeface="+mn-cs"/>
                        </a:rPr>
                        <a:t> </a:t>
                      </a:r>
                      <a:endParaRPr lang="en-PH" sz="1500" kern="1200" dirty="0">
                        <a:solidFill>
                          <a:schemeClr val="dk1"/>
                        </a:solidFill>
                        <a:effectLst/>
                        <a:latin typeface="+mn-lt"/>
                        <a:ea typeface="+mn-ea"/>
                        <a:cs typeface="+mn-cs"/>
                      </a:endParaRPr>
                    </a:p>
                    <a:p>
                      <a:r>
                        <a:rPr lang="en-US" sz="1500" kern="1200" dirty="0">
                          <a:solidFill>
                            <a:schemeClr val="dk1"/>
                          </a:solidFill>
                          <a:effectLst/>
                          <a:latin typeface="+mn-lt"/>
                          <a:ea typeface="+mn-ea"/>
                          <a:cs typeface="+mn-cs"/>
                        </a:rPr>
                        <a:t>-an additional amount needed for the repair of their house.</a:t>
                      </a:r>
                      <a:endParaRPr lang="en-PH" sz="1500" kern="1200" dirty="0">
                        <a:solidFill>
                          <a:schemeClr val="dk1"/>
                        </a:solidFill>
                        <a:effectLst/>
                        <a:latin typeface="+mn-lt"/>
                        <a:ea typeface="+mn-ea"/>
                        <a:cs typeface="+mn-cs"/>
                      </a:endParaRPr>
                    </a:p>
                    <a:p>
                      <a:endParaRPr lang="en-PH" sz="800" dirty="0"/>
                    </a:p>
                  </a:txBody>
                  <a:tcPr marL="68584" marR="68584" marT="34284" marB="34284"/>
                </a:tc>
                <a:tc>
                  <a:txBody>
                    <a:bodyPr/>
                    <a:lstStyle/>
                    <a:p>
                      <a:r>
                        <a:rPr lang="en-US" sz="1500" kern="1200" dirty="0">
                          <a:solidFill>
                            <a:schemeClr val="dk1"/>
                          </a:solidFill>
                          <a:effectLst/>
                          <a:latin typeface="+mn-lt"/>
                          <a:ea typeface="+mn-ea"/>
                          <a:cs typeface="+mn-cs"/>
                        </a:rPr>
                        <a:t>LGUs and MSSDOs to assess needs of families to determine the degree of damaged of their house.</a:t>
                      </a:r>
                      <a:endParaRPr lang="en-PH" sz="800" dirty="0"/>
                    </a:p>
                  </a:txBody>
                  <a:tcPr marL="68584" marR="68584" marT="34284" marB="34284"/>
                </a:tc>
                <a:tc>
                  <a:txBody>
                    <a:bodyPr/>
                    <a:lstStyle/>
                    <a:p>
                      <a:r>
                        <a:rPr lang="en-US" sz="1500" kern="1200" dirty="0">
                          <a:solidFill>
                            <a:schemeClr val="dk1"/>
                          </a:solidFill>
                          <a:effectLst/>
                          <a:latin typeface="+mn-lt"/>
                          <a:ea typeface="+mn-ea"/>
                          <a:cs typeface="+mn-cs"/>
                        </a:rPr>
                        <a:t>LGUs provided galvanized roof and  an amount (3,000.00/family) to be used for housing materials when they  returned to their barangays.</a:t>
                      </a:r>
                      <a:endParaRPr lang="en-PH" sz="800" dirty="0"/>
                    </a:p>
                  </a:txBody>
                  <a:tcPr marL="68584" marR="68584" marT="34284" marB="34284"/>
                </a:tc>
                <a:extLst>
                  <a:ext uri="{0D108BD9-81ED-4DB2-BD59-A6C34878D82A}">
                    <a16:rowId xmlns:a16="http://schemas.microsoft.com/office/drawing/2014/main" val="2005802370"/>
                  </a:ext>
                </a:extLst>
              </a:tr>
              <a:tr h="1554614">
                <a:tc>
                  <a:txBody>
                    <a:bodyPr/>
                    <a:lstStyle/>
                    <a:p>
                      <a:r>
                        <a:rPr lang="en-US" sz="1500" kern="1200" dirty="0">
                          <a:solidFill>
                            <a:schemeClr val="dk1"/>
                          </a:solidFill>
                          <a:effectLst/>
                          <a:latin typeface="+mn-lt"/>
                          <a:ea typeface="+mn-ea"/>
                          <a:cs typeface="+mn-cs"/>
                        </a:rPr>
                        <a:t>Encourage/Enhance knowledge of IDPs on vegetable planting and fruit tree planting.</a:t>
                      </a:r>
                      <a:endParaRPr lang="en-PH" sz="800" kern="1200" dirty="0">
                        <a:solidFill>
                          <a:schemeClr val="dk1"/>
                        </a:solidFill>
                        <a:effectLst/>
                        <a:latin typeface="+mn-lt"/>
                        <a:ea typeface="+mn-ea"/>
                        <a:cs typeface="+mn-cs"/>
                      </a:endParaRPr>
                    </a:p>
                  </a:txBody>
                  <a:tcPr marL="68584" marR="68584" marT="34284" marB="34284"/>
                </a:tc>
                <a:tc>
                  <a:txBody>
                    <a:bodyPr/>
                    <a:lstStyle/>
                    <a:p>
                      <a:pPr marL="0" marR="0" lvl="0" indent="0" algn="l" defTabSz="609597"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effectLst/>
                          <a:latin typeface="+mn-lt"/>
                          <a:ea typeface="+mn-ea"/>
                          <a:cs typeface="+mn-cs"/>
                        </a:rPr>
                        <a:t>DAF to conduct  skills training or imparting technology on farming, , vegetables planting and animal raising.</a:t>
                      </a:r>
                      <a:endParaRPr lang="en-PH" sz="1500" kern="1200" dirty="0">
                        <a:solidFill>
                          <a:schemeClr val="dk1"/>
                        </a:solidFill>
                        <a:effectLst/>
                        <a:latin typeface="+mn-lt"/>
                        <a:ea typeface="+mn-ea"/>
                        <a:cs typeface="+mn-cs"/>
                      </a:endParaRPr>
                    </a:p>
                    <a:p>
                      <a:endParaRPr lang="en-PH" sz="800" dirty="0"/>
                    </a:p>
                  </a:txBody>
                  <a:tcPr marL="68584" marR="68584" marT="34284" marB="34284"/>
                </a:tc>
                <a:tc>
                  <a:txBody>
                    <a:bodyPr/>
                    <a:lstStyle/>
                    <a:p>
                      <a:r>
                        <a:rPr lang="en-US" sz="1500" kern="1200" dirty="0">
                          <a:solidFill>
                            <a:schemeClr val="dk1"/>
                          </a:solidFill>
                          <a:effectLst/>
                          <a:latin typeface="+mn-lt"/>
                          <a:ea typeface="+mn-ea"/>
                          <a:cs typeface="+mn-cs"/>
                        </a:rPr>
                        <a:t>Proper coordination with DAF and DENR on tree planting and  grafting </a:t>
                      </a:r>
                      <a:endParaRPr lang="en-PH" sz="800" dirty="0"/>
                    </a:p>
                  </a:txBody>
                  <a:tcPr marL="68584" marR="68584" marT="34284" marB="34284"/>
                </a:tc>
                <a:tc>
                  <a:txBody>
                    <a:bodyPr/>
                    <a:lstStyle/>
                    <a:p>
                      <a:r>
                        <a:rPr lang="en-US" sz="1500" kern="1200" dirty="0">
                          <a:solidFill>
                            <a:schemeClr val="dk1"/>
                          </a:solidFill>
                          <a:effectLst/>
                          <a:latin typeface="+mn-lt"/>
                          <a:ea typeface="+mn-ea"/>
                          <a:cs typeface="+mn-cs"/>
                        </a:rPr>
                        <a:t>MITFA to convene with line agencies for the tree planting activities</a:t>
                      </a:r>
                      <a:endParaRPr lang="en-PH" sz="800" dirty="0"/>
                    </a:p>
                  </a:txBody>
                  <a:tcPr marL="68584" marR="68584" marT="34284" marB="34284"/>
                </a:tc>
                <a:extLst>
                  <a:ext uri="{0D108BD9-81ED-4DB2-BD59-A6C34878D82A}">
                    <a16:rowId xmlns:a16="http://schemas.microsoft.com/office/drawing/2014/main" val="337258936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BBB1E-6830-403C-8D89-B209CBAA5C18}"/>
              </a:ext>
            </a:extLst>
          </p:cNvPr>
          <p:cNvSpPr>
            <a:spLocks noGrp="1"/>
          </p:cNvSpPr>
          <p:nvPr>
            <p:ph type="title"/>
          </p:nvPr>
        </p:nvSpPr>
        <p:spPr/>
        <p:txBody>
          <a:bodyPr/>
          <a:lstStyle/>
          <a:p>
            <a:r>
              <a:rPr lang="en-US" sz="6000" b="1" dirty="0">
                <a:solidFill>
                  <a:srgbClr val="0072BC"/>
                </a:solidFill>
              </a:rPr>
              <a:t>Key Protection Updates</a:t>
            </a:r>
            <a:br>
              <a:rPr lang="en-US" dirty="0"/>
            </a:br>
            <a:r>
              <a:rPr lang="en-US" dirty="0">
                <a:solidFill>
                  <a:srgbClr val="0072BC"/>
                </a:solidFill>
                <a:highlight>
                  <a:srgbClr val="FFFF00"/>
                </a:highlight>
              </a:rPr>
              <a:t>Basilan</a:t>
            </a:r>
            <a:endParaRPr lang="en-PH" dirty="0">
              <a:solidFill>
                <a:srgbClr val="0072BC"/>
              </a:solidFill>
              <a:highlight>
                <a:srgbClr val="FFFF00"/>
              </a:highlight>
            </a:endParaRPr>
          </a:p>
        </p:txBody>
      </p:sp>
      <p:sp>
        <p:nvSpPr>
          <p:cNvPr id="5" name="Text Placeholder 4">
            <a:extLst>
              <a:ext uri="{FF2B5EF4-FFF2-40B4-BE49-F238E27FC236}">
                <a16:creationId xmlns:a16="http://schemas.microsoft.com/office/drawing/2014/main" id="{22E193BA-67DF-481A-BB97-52884C029606}"/>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4098435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2">
            <a:extLst>
              <a:ext uri="{FF2B5EF4-FFF2-40B4-BE49-F238E27FC236}">
                <a16:creationId xmlns:a16="http://schemas.microsoft.com/office/drawing/2014/main" id="{A065D7B9-2DF5-4E7F-A9F1-41125EF983F6}"/>
              </a:ext>
            </a:extLst>
          </p:cNvPr>
          <p:cNvSpPr>
            <a:spLocks noGrp="1" noChangeArrowheads="1"/>
          </p:cNvSpPr>
          <p:nvPr>
            <p:ph type="ctrTitle"/>
          </p:nvPr>
        </p:nvSpPr>
        <p:spPr>
          <a:xfrm>
            <a:off x="0" y="1"/>
            <a:ext cx="9144000" cy="602456"/>
          </a:xfrm>
          <a:solidFill>
            <a:srgbClr val="002060"/>
          </a:solidFill>
        </p:spPr>
        <p:txBody>
          <a:bodyPr/>
          <a:lstStyle/>
          <a:p>
            <a:pPr eaLnBrk="1" hangingPunct="1">
              <a:defRPr/>
            </a:pPr>
            <a:r>
              <a:rPr lang="en-US" altLang="en-US" sz="1800" dirty="0">
                <a:solidFill>
                  <a:schemeClr val="bg1"/>
                </a:solidFill>
              </a:rPr>
              <a:t>OVERVIEW OF DISPLACEMENT IN </a:t>
            </a:r>
            <a:r>
              <a:rPr lang="en-US" altLang="en-US" sz="1800" dirty="0">
                <a:solidFill>
                  <a:schemeClr val="accent1"/>
                </a:solidFill>
              </a:rPr>
              <a:t>BASILAN </a:t>
            </a:r>
            <a:r>
              <a:rPr lang="en-US" altLang="en-US" sz="1800" dirty="0">
                <a:solidFill>
                  <a:schemeClr val="bg1"/>
                </a:solidFill>
              </a:rPr>
              <a:t>PROVINCE</a:t>
            </a:r>
            <a:endParaRPr lang="en-US" altLang="en-US" sz="4050" dirty="0">
              <a:solidFill>
                <a:schemeClr val="bg1"/>
              </a:solidFill>
            </a:endParaRPr>
          </a:p>
        </p:txBody>
      </p:sp>
      <p:sp>
        <p:nvSpPr>
          <p:cNvPr id="15" name="Subtitle 2">
            <a:extLst>
              <a:ext uri="{FF2B5EF4-FFF2-40B4-BE49-F238E27FC236}">
                <a16:creationId xmlns:a16="http://schemas.microsoft.com/office/drawing/2014/main" id="{C5F9A7C7-BBB2-4EAA-8852-CC8AD245227D}"/>
              </a:ext>
            </a:extLst>
          </p:cNvPr>
          <p:cNvSpPr>
            <a:spLocks noGrp="1"/>
          </p:cNvSpPr>
          <p:nvPr>
            <p:ph type="subTitle" idx="1"/>
          </p:nvPr>
        </p:nvSpPr>
        <p:spPr>
          <a:xfrm>
            <a:off x="388144" y="731044"/>
            <a:ext cx="8366522" cy="3044429"/>
          </a:xfrm>
        </p:spPr>
        <p:txBody>
          <a:bodyPr rtlCol="0">
            <a:normAutofit/>
          </a:bodyPr>
          <a:lstStyle/>
          <a:p>
            <a:pPr marL="257175" indent="-257175" algn="l" defTabSz="457198">
              <a:buFont typeface="Arial" panose="020B0604020202020204" pitchFamily="34" charset="0"/>
              <a:buChar char="•"/>
              <a:defRPr/>
            </a:pPr>
            <a:r>
              <a:rPr lang="en-US" dirty="0">
                <a:solidFill>
                  <a:schemeClr val="accent1"/>
                </a:solidFill>
              </a:rPr>
              <a:t>Approximately, 120 families were newly displaced from </a:t>
            </a:r>
            <a:r>
              <a:rPr lang="en-US" dirty="0" err="1">
                <a:solidFill>
                  <a:schemeClr val="accent1"/>
                </a:solidFill>
              </a:rPr>
              <a:t>Brgy</a:t>
            </a:r>
            <a:r>
              <a:rPr lang="en-US" dirty="0">
                <a:solidFill>
                  <a:schemeClr val="accent1"/>
                </a:solidFill>
              </a:rPr>
              <a:t>. </a:t>
            </a:r>
            <a:r>
              <a:rPr lang="en-US" dirty="0" err="1">
                <a:solidFill>
                  <a:schemeClr val="accent1"/>
                </a:solidFill>
              </a:rPr>
              <a:t>Sangkhan</a:t>
            </a:r>
            <a:r>
              <a:rPr lang="en-US" dirty="0">
                <a:solidFill>
                  <a:schemeClr val="accent1"/>
                </a:solidFill>
              </a:rPr>
              <a:t>, Al-</a:t>
            </a:r>
            <a:r>
              <a:rPr lang="en-US" dirty="0" err="1">
                <a:solidFill>
                  <a:schemeClr val="accent1"/>
                </a:solidFill>
              </a:rPr>
              <a:t>Barka</a:t>
            </a:r>
            <a:r>
              <a:rPr lang="en-US" dirty="0">
                <a:solidFill>
                  <a:schemeClr val="accent1"/>
                </a:solidFill>
              </a:rPr>
              <a:t>, Basilan due to family feud. </a:t>
            </a:r>
          </a:p>
          <a:p>
            <a:pPr marL="257175" indent="-257175" algn="l" defTabSz="457198">
              <a:buFont typeface="Arial" panose="020B0604020202020204" pitchFamily="34" charset="0"/>
              <a:buChar char="•"/>
              <a:defRPr/>
            </a:pPr>
            <a:r>
              <a:rPr lang="en-US" dirty="0">
                <a:solidFill>
                  <a:schemeClr val="accent1"/>
                </a:solidFill>
              </a:rPr>
              <a:t>More than 450 families are still displaced (protracted) from the municipalities of </a:t>
            </a:r>
            <a:r>
              <a:rPr lang="en-US" dirty="0" err="1">
                <a:solidFill>
                  <a:schemeClr val="accent1"/>
                </a:solidFill>
              </a:rPr>
              <a:t>Sumisip</a:t>
            </a:r>
            <a:r>
              <a:rPr lang="en-US" dirty="0">
                <a:solidFill>
                  <a:schemeClr val="accent1"/>
                </a:solidFill>
              </a:rPr>
              <a:t>, </a:t>
            </a:r>
            <a:r>
              <a:rPr lang="en-US" dirty="0" err="1">
                <a:solidFill>
                  <a:schemeClr val="accent1"/>
                </a:solidFill>
              </a:rPr>
              <a:t>Maluso</a:t>
            </a:r>
            <a:r>
              <a:rPr lang="en-US" dirty="0">
                <a:solidFill>
                  <a:schemeClr val="accent1"/>
                </a:solidFill>
              </a:rPr>
              <a:t>, </a:t>
            </a:r>
            <a:r>
              <a:rPr lang="en-US" dirty="0" err="1">
                <a:solidFill>
                  <a:schemeClr val="accent1"/>
                </a:solidFill>
              </a:rPr>
              <a:t>Tabuan</a:t>
            </a:r>
            <a:r>
              <a:rPr lang="en-US" dirty="0">
                <a:solidFill>
                  <a:schemeClr val="accent1"/>
                </a:solidFill>
              </a:rPr>
              <a:t> Lasa, and </a:t>
            </a:r>
            <a:r>
              <a:rPr lang="en-US" dirty="0" err="1">
                <a:solidFill>
                  <a:schemeClr val="accent1"/>
                </a:solidFill>
              </a:rPr>
              <a:t>Ungkaya</a:t>
            </a:r>
            <a:r>
              <a:rPr lang="en-US" dirty="0">
                <a:solidFill>
                  <a:schemeClr val="accent1"/>
                </a:solidFill>
              </a:rPr>
              <a:t> </a:t>
            </a:r>
            <a:r>
              <a:rPr lang="en-US" dirty="0" err="1">
                <a:solidFill>
                  <a:schemeClr val="accent1"/>
                </a:solidFill>
              </a:rPr>
              <a:t>Pukan</a:t>
            </a:r>
            <a:r>
              <a:rPr lang="en-US" dirty="0">
                <a:solidFill>
                  <a:schemeClr val="accent1"/>
                </a:solidFill>
              </a:rPr>
              <a:t> </a:t>
            </a:r>
          </a:p>
          <a:p>
            <a:pPr marL="257175" indent="-257175" algn="l" defTabSz="457198">
              <a:buFont typeface="Arial" panose="020B0604020202020204" pitchFamily="34" charset="0"/>
              <a:buChar char="•"/>
              <a:defRPr/>
            </a:pPr>
            <a:r>
              <a:rPr lang="en-US" dirty="0">
                <a:solidFill>
                  <a:schemeClr val="accent1"/>
                </a:solidFill>
              </a:rPr>
              <a:t>These families were remained displaced for the following reasons:</a:t>
            </a:r>
          </a:p>
          <a:p>
            <a:pPr algn="l" defTabSz="457198">
              <a:defRPr/>
            </a:pPr>
            <a:r>
              <a:rPr lang="en-US" dirty="0">
                <a:solidFill>
                  <a:schemeClr val="accent1"/>
                </a:solidFill>
              </a:rPr>
              <a:t>       - presence of armed groups</a:t>
            </a:r>
          </a:p>
          <a:p>
            <a:pPr algn="l" defTabSz="457198">
              <a:defRPr/>
            </a:pPr>
            <a:r>
              <a:rPr lang="en-US" dirty="0">
                <a:solidFill>
                  <a:schemeClr val="accent1"/>
                </a:solidFill>
              </a:rPr>
              <a:t>       - safety and security</a:t>
            </a:r>
          </a:p>
          <a:p>
            <a:pPr algn="l" defTabSz="457198">
              <a:defRPr/>
            </a:pPr>
            <a:r>
              <a:rPr lang="en-US" dirty="0">
                <a:solidFill>
                  <a:schemeClr val="accent1"/>
                </a:solidFill>
              </a:rPr>
              <a:t>       - no guarantee of sustainability of their economic activities </a:t>
            </a:r>
          </a:p>
          <a:p>
            <a:pPr marL="257175" indent="-257175" algn="l" defTabSz="457198">
              <a:buFont typeface="Arial" panose="020B0604020202020204" pitchFamily="34" charset="0"/>
              <a:buChar char="•"/>
              <a:defRPr/>
            </a:pPr>
            <a:r>
              <a:rPr lang="en-US" dirty="0">
                <a:solidFill>
                  <a:schemeClr val="accent1"/>
                </a:solidFill>
              </a:rPr>
              <a:t>Majority of the these IDPs are “home-based”</a:t>
            </a:r>
          </a:p>
        </p:txBody>
      </p:sp>
      <p:sp>
        <p:nvSpPr>
          <p:cNvPr id="4" name="Subtitle 2">
            <a:extLst>
              <a:ext uri="{FF2B5EF4-FFF2-40B4-BE49-F238E27FC236}">
                <a16:creationId xmlns:a16="http://schemas.microsoft.com/office/drawing/2014/main" id="{2E3A04D1-8347-492A-844B-C81960D9E3FE}"/>
              </a:ext>
            </a:extLst>
          </p:cNvPr>
          <p:cNvSpPr txBox="1">
            <a:spLocks/>
          </p:cNvSpPr>
          <p:nvPr/>
        </p:nvSpPr>
        <p:spPr bwMode="auto">
          <a:xfrm>
            <a:off x="388144" y="4183856"/>
            <a:ext cx="836652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ormAutofit/>
          </a:bodyPr>
          <a:lstStyle>
            <a:lvl1pPr marL="0" indent="0" algn="ctr" defTabSz="608013" rtl="0" eaLnBrk="0" fontAlgn="base" hangingPunct="0">
              <a:spcBef>
                <a:spcPct val="20000"/>
              </a:spcBef>
              <a:spcAft>
                <a:spcPct val="0"/>
              </a:spcAft>
              <a:buClr>
                <a:schemeClr val="accent1"/>
              </a:buClr>
              <a:buFont typeface="Arial" panose="020B0604020202020204" pitchFamily="34" charset="0"/>
              <a:buNone/>
              <a:defRPr sz="3200" kern="1200">
                <a:solidFill>
                  <a:schemeClr val="tx1"/>
                </a:solidFill>
                <a:latin typeface="+mn-lt"/>
                <a:ea typeface="+mn-ea"/>
                <a:cs typeface="+mn-cs"/>
              </a:defRPr>
            </a:lvl1pPr>
            <a:lvl2pPr marL="609597" indent="0" algn="ctr" defTabSz="608013" rtl="0" eaLnBrk="0" fontAlgn="base" hangingPunct="0">
              <a:spcBef>
                <a:spcPct val="20000"/>
              </a:spcBef>
              <a:spcAft>
                <a:spcPct val="0"/>
              </a:spcAft>
              <a:buClr>
                <a:schemeClr val="accent1"/>
              </a:buClr>
              <a:buFont typeface="Arial" panose="020B0604020202020204" pitchFamily="34" charset="0"/>
              <a:buNone/>
              <a:defRPr sz="2600" kern="1200">
                <a:solidFill>
                  <a:schemeClr val="tx1">
                    <a:tint val="75000"/>
                  </a:schemeClr>
                </a:solidFill>
                <a:latin typeface="+mn-lt"/>
                <a:ea typeface="+mn-ea"/>
                <a:cs typeface="+mn-cs"/>
              </a:defRPr>
            </a:lvl2pPr>
            <a:lvl3pPr marL="1219194" indent="0" algn="ctr" defTabSz="608013" rtl="0" eaLnBrk="0" fontAlgn="base" hangingPunct="0">
              <a:spcBef>
                <a:spcPct val="20000"/>
              </a:spcBef>
              <a:spcAft>
                <a:spcPct val="0"/>
              </a:spcAft>
              <a:buClr>
                <a:schemeClr val="accent1"/>
              </a:buClr>
              <a:buFont typeface="Arial" panose="020B0604020202020204" pitchFamily="34" charset="0"/>
              <a:buNone/>
              <a:defRPr sz="2400" kern="1200">
                <a:solidFill>
                  <a:schemeClr val="tx1">
                    <a:tint val="75000"/>
                  </a:schemeClr>
                </a:solidFill>
                <a:latin typeface="+mn-lt"/>
                <a:ea typeface="+mn-ea"/>
                <a:cs typeface="+mn-cs"/>
              </a:defRPr>
            </a:lvl3pPr>
            <a:lvl4pPr marL="1828790" indent="0" algn="ctr" defTabSz="608013" rtl="0" eaLnBrk="0" fontAlgn="base" hangingPunct="0">
              <a:spcBef>
                <a:spcPct val="20000"/>
              </a:spcBef>
              <a:spcAft>
                <a:spcPct val="0"/>
              </a:spcAft>
              <a:buClr>
                <a:schemeClr val="accent1"/>
              </a:buClr>
              <a:buFont typeface="Arial" panose="020B0604020202020204" pitchFamily="34" charset="0"/>
              <a:buNone/>
              <a:defRPr sz="2100" kern="1200">
                <a:solidFill>
                  <a:schemeClr val="tx1">
                    <a:tint val="75000"/>
                  </a:schemeClr>
                </a:solidFill>
                <a:latin typeface="+mn-lt"/>
                <a:ea typeface="+mn-ea"/>
                <a:cs typeface="+mn-cs"/>
              </a:defRPr>
            </a:lvl4pPr>
            <a:lvl5pPr marL="2438388" indent="0" algn="ctr" defTabSz="608013" rtl="0" eaLnBrk="0" fontAlgn="base" hangingPunct="0">
              <a:spcBef>
                <a:spcPct val="20000"/>
              </a:spcBef>
              <a:spcAft>
                <a:spcPct val="0"/>
              </a:spcAft>
              <a:buClr>
                <a:schemeClr val="accent1"/>
              </a:buClr>
              <a:buFont typeface="Arial" panose="020B0604020202020204" pitchFamily="34" charset="0"/>
              <a:buNone/>
              <a:defRPr sz="2100" kern="1200">
                <a:solidFill>
                  <a:schemeClr val="tx1">
                    <a:tint val="75000"/>
                  </a:schemeClr>
                </a:solidFill>
                <a:latin typeface="+mn-lt"/>
                <a:ea typeface="+mn-ea"/>
                <a:cs typeface="+mn-cs"/>
              </a:defRPr>
            </a:lvl5pPr>
            <a:lvl6pPr marL="3047985" indent="0" algn="ctr" defTabSz="609597"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82" indent="0" algn="ctr" defTabSz="609597"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179" indent="0" algn="ctr" defTabSz="609597"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775" indent="0" algn="ctr" defTabSz="609597"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l" defTabSz="457198" eaLnBrk="1" fontAlgn="auto" hangingPunct="1">
              <a:spcAft>
                <a:spcPts val="0"/>
              </a:spcAft>
              <a:defRPr/>
            </a:pPr>
            <a:endParaRPr lang="en-US" sz="900" dirty="0">
              <a:solidFill>
                <a:schemeClr val="tx1">
                  <a:lumMod val="65000"/>
                  <a:lumOff val="3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2">
            <a:extLst>
              <a:ext uri="{FF2B5EF4-FFF2-40B4-BE49-F238E27FC236}">
                <a16:creationId xmlns:a16="http://schemas.microsoft.com/office/drawing/2014/main" id="{727A6FBF-AC6E-4F81-B394-C1252B60EB8B}"/>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1800">
                <a:solidFill>
                  <a:schemeClr val="bg1"/>
                </a:solidFill>
              </a:rPr>
              <a:t>OVERVIEW OF PROTECTION ISSUES IN VIEW OF COVID-19 PANDEMIC</a:t>
            </a:r>
            <a:r>
              <a:rPr lang="en-US" altLang="en-US" sz="4050">
                <a:solidFill>
                  <a:schemeClr val="bg1"/>
                </a:solidFill>
              </a:rPr>
              <a:t> </a:t>
            </a:r>
          </a:p>
        </p:txBody>
      </p:sp>
      <p:sp>
        <p:nvSpPr>
          <p:cNvPr id="51" name="Subtitle 2">
            <a:extLst>
              <a:ext uri="{FF2B5EF4-FFF2-40B4-BE49-F238E27FC236}">
                <a16:creationId xmlns:a16="http://schemas.microsoft.com/office/drawing/2014/main" id="{F3BFC53E-0E5A-405E-B2F3-66CA63E214C7}"/>
              </a:ext>
            </a:extLst>
          </p:cNvPr>
          <p:cNvSpPr>
            <a:spLocks noGrp="1"/>
          </p:cNvSpPr>
          <p:nvPr>
            <p:ph type="subTitle" idx="1"/>
          </p:nvPr>
        </p:nvSpPr>
        <p:spPr>
          <a:xfrm>
            <a:off x="204788" y="1004887"/>
            <a:ext cx="8728472" cy="3253979"/>
          </a:xfrm>
        </p:spPr>
        <p:txBody>
          <a:bodyPr rtlCol="0">
            <a:normAutofit fontScale="85000" lnSpcReduction="10000"/>
          </a:bodyPr>
          <a:lstStyle/>
          <a:p>
            <a:pPr marL="257175" indent="-257175" algn="just" defTabSz="457198">
              <a:buFont typeface="Arial" panose="020B0604020202020204" pitchFamily="34" charset="0"/>
              <a:buChar char="•"/>
              <a:defRPr/>
            </a:pPr>
            <a:r>
              <a:rPr lang="en-US" sz="1725" b="1" dirty="0"/>
              <a:t>Access to shelter: </a:t>
            </a:r>
            <a:r>
              <a:rPr lang="en-US" sz="1725" dirty="0"/>
              <a:t>IDP families who sought temporary shelters within their relatives (</a:t>
            </a:r>
            <a:r>
              <a:rPr lang="en-US" sz="1725" dirty="0" err="1"/>
              <a:t>Tabuan-Lasa</a:t>
            </a:r>
            <a:r>
              <a:rPr lang="en-US" sz="1725" dirty="0"/>
              <a:t>, </a:t>
            </a:r>
            <a:r>
              <a:rPr lang="en-US" sz="1725" dirty="0" err="1"/>
              <a:t>Maluso</a:t>
            </a:r>
            <a:r>
              <a:rPr lang="en-US" sz="1725" dirty="0"/>
              <a:t>, </a:t>
            </a:r>
            <a:r>
              <a:rPr lang="en-US" sz="1725" dirty="0" err="1"/>
              <a:t>Sumisip</a:t>
            </a:r>
            <a:r>
              <a:rPr lang="en-US" sz="1725" dirty="0"/>
              <a:t>) reported lack of privacy due to the small space shared by 3 to 5 families. Some IDP constructed extension or division of houses using light materials such as cardboard and sacks to decongest the host community.</a:t>
            </a:r>
            <a:r>
              <a:rPr lang="en-US" sz="1725" b="1" dirty="0"/>
              <a:t> </a:t>
            </a:r>
            <a:r>
              <a:rPr lang="en-US" sz="1725" dirty="0"/>
              <a:t>IDP appeal for non-food items, especially plastic sheets and houses repair kits.</a:t>
            </a:r>
            <a:endParaRPr lang="en-US" sz="1725" b="1" dirty="0"/>
          </a:p>
          <a:p>
            <a:pPr marL="257175" indent="-257175" algn="just" defTabSz="457198">
              <a:buFont typeface="Arial" panose="020B0604020202020204" pitchFamily="34" charset="0"/>
              <a:buChar char="•"/>
              <a:defRPr/>
            </a:pPr>
            <a:r>
              <a:rPr lang="en-US" sz="1725" b="1" dirty="0"/>
              <a:t>Housing, Land &amp; Property: </a:t>
            </a:r>
            <a:r>
              <a:rPr lang="en-US" sz="1725" dirty="0"/>
              <a:t>Due to the prolonged displacement, IDP families are unable to visit their places of origin and unaccounted numbers of houses are partially damaged. There were also cases of unreported looting by unknown groups. IDP expressed the need for repair shelter kits to repair their houses.</a:t>
            </a:r>
            <a:endParaRPr lang="en-US" sz="1725" b="1" dirty="0"/>
          </a:p>
          <a:p>
            <a:pPr marL="257175" indent="-257175" algn="l" defTabSz="457198">
              <a:buFont typeface="Arial" panose="020B0604020202020204" pitchFamily="34" charset="0"/>
              <a:buChar char="•"/>
              <a:defRPr/>
            </a:pPr>
            <a:r>
              <a:rPr lang="en-US" sz="1725" b="1" dirty="0"/>
              <a:t>Access to health services:  </a:t>
            </a:r>
            <a:r>
              <a:rPr lang="en-US" sz="1725" dirty="0"/>
              <a:t>Health facilities are limited where the IDPs are located. Hence, some families rely on traditional healers if someone is sick or feeling ill. Access to nearby health facilities is also an issue due to the strict implementation of the strict community quarantine. </a:t>
            </a:r>
          </a:p>
          <a:p>
            <a:pPr marL="257175" indent="-257175" algn="l" defTabSz="457198">
              <a:buFont typeface="Arial" panose="020B0604020202020204" pitchFamily="34" charset="0"/>
              <a:buChar char="•"/>
              <a:defRPr/>
            </a:pPr>
            <a:r>
              <a:rPr lang="en-US" sz="1600" b="1" dirty="0">
                <a:solidFill>
                  <a:srgbClr val="0072BC"/>
                </a:solidFill>
              </a:rPr>
              <a:t>Threat to Life, Safety and Security.  </a:t>
            </a:r>
            <a:r>
              <a:rPr lang="en-US" sz="1600" dirty="0">
                <a:solidFill>
                  <a:srgbClr val="0072BC"/>
                </a:solidFill>
              </a:rPr>
              <a:t>The Displaced families from Al-</a:t>
            </a:r>
            <a:r>
              <a:rPr lang="en-US" sz="1600" dirty="0" err="1">
                <a:solidFill>
                  <a:srgbClr val="0072BC"/>
                </a:solidFill>
              </a:rPr>
              <a:t>Barka</a:t>
            </a:r>
            <a:r>
              <a:rPr lang="en-US" sz="1600" dirty="0">
                <a:solidFill>
                  <a:srgbClr val="0072BC"/>
                </a:solidFill>
              </a:rPr>
              <a:t> municipality expressed concern of getting caught in the cross-fire between the feuding families. There is also an alleged threat directed to the civilians from the other party.  </a:t>
            </a:r>
            <a:endParaRPr lang="en-US" sz="1900" dirty="0">
              <a:solidFill>
                <a:srgbClr val="0072BC"/>
              </a:solidFill>
            </a:endParaRPr>
          </a:p>
          <a:p>
            <a:pPr marL="257175" indent="-257175" algn="l" defTabSz="457198">
              <a:buFont typeface="Arial" panose="020B0604020202020204" pitchFamily="34" charset="0"/>
              <a:buChar char="•"/>
              <a:defRPr/>
            </a:pPr>
            <a:r>
              <a:rPr lang="en-US" sz="1600" b="1" dirty="0">
                <a:solidFill>
                  <a:srgbClr val="0072BC"/>
                </a:solidFill>
              </a:rPr>
              <a:t>Food and Nutrition.</a:t>
            </a:r>
            <a:r>
              <a:rPr lang="en-US" sz="1600" dirty="0">
                <a:solidFill>
                  <a:srgbClr val="0072BC"/>
                </a:solidFill>
              </a:rPr>
              <a:t> Non interventions from MLGU and any humanitarian agencies has been provided yet to the IDPs.</a:t>
            </a:r>
            <a:endParaRPr lang="en-US" sz="1900" dirty="0">
              <a:solidFill>
                <a:schemeClr val="bg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a:extLst>
              <a:ext uri="{FF2B5EF4-FFF2-40B4-BE49-F238E27FC236}">
                <a16:creationId xmlns:a16="http://schemas.microsoft.com/office/drawing/2014/main" id="{A77CD419-4CDD-409C-A74B-966B7A0D90C5}"/>
              </a:ext>
            </a:extLst>
          </p:cNvPr>
          <p:cNvSpPr txBox="1">
            <a:spLocks noChangeArrowheads="1"/>
          </p:cNvSpPr>
          <p:nvPr/>
        </p:nvSpPr>
        <p:spPr>
          <a:xfrm>
            <a:off x="7684" y="0"/>
            <a:ext cx="9144000" cy="699247"/>
          </a:xfrm>
          <a:prstGeom prst="rect">
            <a:avLst/>
          </a:prstGeom>
          <a:solidFill>
            <a:srgbClr val="0072BC"/>
          </a:solidFill>
        </p:spPr>
        <p:txBody>
          <a:bodyPr vert="horz" lIns="0" tIns="0" rIns="0" bIns="0" rtlCol="0" anchor="b" anchorCtr="0">
            <a:normAutofit fontScale="92500" lnSpcReduction="10000"/>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endParaRPr lang="en-US" altLang="en-US" sz="1800" dirty="0">
              <a:solidFill>
                <a:schemeClr val="bg1"/>
              </a:solidFill>
            </a:endParaRPr>
          </a:p>
          <a:p>
            <a:pPr algn="ctr"/>
            <a:r>
              <a:rPr lang="en-US" altLang="en-US" sz="1800" dirty="0">
                <a:solidFill>
                  <a:schemeClr val="bg1"/>
                </a:solidFill>
              </a:rPr>
              <a:t>AGENDA </a:t>
            </a:r>
            <a:endParaRPr lang="en-US" altLang="en-US" sz="1800" dirty="0">
              <a:solidFill>
                <a:srgbClr val="FFFF00"/>
              </a:solidFill>
            </a:endParaRPr>
          </a:p>
          <a:p>
            <a:pPr algn="ctr"/>
            <a:r>
              <a:rPr lang="en-US" altLang="en-US" sz="1800" dirty="0">
                <a:solidFill>
                  <a:schemeClr val="bg1"/>
                </a:solidFill>
              </a:rPr>
              <a:t> </a:t>
            </a:r>
            <a:endParaRPr lang="en-US" altLang="en-US" sz="4050" dirty="0">
              <a:solidFill>
                <a:schemeClr val="bg1"/>
              </a:solidFill>
            </a:endParaRPr>
          </a:p>
        </p:txBody>
      </p:sp>
      <p:graphicFrame>
        <p:nvGraphicFramePr>
          <p:cNvPr id="6" name="Table 5">
            <a:extLst>
              <a:ext uri="{FF2B5EF4-FFF2-40B4-BE49-F238E27FC236}">
                <a16:creationId xmlns:a16="http://schemas.microsoft.com/office/drawing/2014/main" id="{72095498-8C4D-4D77-860A-8DC7BC8C9BB9}"/>
              </a:ext>
            </a:extLst>
          </p:cNvPr>
          <p:cNvGraphicFramePr>
            <a:graphicFrameLocks noGrp="1"/>
          </p:cNvGraphicFramePr>
          <p:nvPr>
            <p:extLst>
              <p:ext uri="{D42A27DB-BD31-4B8C-83A1-F6EECF244321}">
                <p14:modId xmlns:p14="http://schemas.microsoft.com/office/powerpoint/2010/main" val="2644823183"/>
              </p:ext>
            </p:extLst>
          </p:nvPr>
        </p:nvGraphicFramePr>
        <p:xfrm>
          <a:off x="505365" y="809626"/>
          <a:ext cx="8148637" cy="3608623"/>
        </p:xfrm>
        <a:graphic>
          <a:graphicData uri="http://schemas.openxmlformats.org/drawingml/2006/table">
            <a:tbl>
              <a:tblPr firstRow="1" firstCol="1" bandRow="1">
                <a:tableStyleId>{ED083AE6-46FA-4A59-8FB0-9F97EB10719F}</a:tableStyleId>
              </a:tblPr>
              <a:tblGrid>
                <a:gridCol w="1254511">
                  <a:extLst>
                    <a:ext uri="{9D8B030D-6E8A-4147-A177-3AD203B41FA5}">
                      <a16:colId xmlns:a16="http://schemas.microsoft.com/office/drawing/2014/main" val="3036225170"/>
                    </a:ext>
                  </a:extLst>
                </a:gridCol>
                <a:gridCol w="4924556">
                  <a:extLst>
                    <a:ext uri="{9D8B030D-6E8A-4147-A177-3AD203B41FA5}">
                      <a16:colId xmlns:a16="http://schemas.microsoft.com/office/drawing/2014/main" val="1931631024"/>
                    </a:ext>
                  </a:extLst>
                </a:gridCol>
                <a:gridCol w="1969570">
                  <a:extLst>
                    <a:ext uri="{9D8B030D-6E8A-4147-A177-3AD203B41FA5}">
                      <a16:colId xmlns:a16="http://schemas.microsoft.com/office/drawing/2014/main" val="1901911893"/>
                    </a:ext>
                  </a:extLst>
                </a:gridCol>
              </a:tblGrid>
              <a:tr h="384682">
                <a:tc>
                  <a:txBody>
                    <a:bodyPr/>
                    <a:lstStyle/>
                    <a:p>
                      <a:pPr algn="ctr">
                        <a:lnSpc>
                          <a:spcPct val="107000"/>
                        </a:lnSpc>
                        <a:spcAft>
                          <a:spcPts val="0"/>
                        </a:spcAft>
                      </a:pPr>
                      <a:r>
                        <a:rPr lang="en-US" sz="1100" dirty="0">
                          <a:effectLst/>
                        </a:rPr>
                        <a:t>Time</a:t>
                      </a:r>
                      <a:endParaRPr lang="en-PH"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105" marR="49105" marT="0" marB="0"/>
                </a:tc>
                <a:tc>
                  <a:txBody>
                    <a:bodyPr/>
                    <a:lstStyle/>
                    <a:p>
                      <a:pPr algn="ctr">
                        <a:lnSpc>
                          <a:spcPct val="107000"/>
                        </a:lnSpc>
                        <a:spcAft>
                          <a:spcPts val="0"/>
                        </a:spcAft>
                      </a:pPr>
                      <a:r>
                        <a:rPr lang="en-US" sz="1100" dirty="0">
                          <a:effectLst/>
                        </a:rPr>
                        <a:t>Topic</a:t>
                      </a:r>
                      <a:endParaRPr lang="en-PH" sz="1000" dirty="0">
                        <a:effectLst/>
                      </a:endParaRPr>
                    </a:p>
                    <a:p>
                      <a:pPr algn="ctr">
                        <a:lnSpc>
                          <a:spcPct val="107000"/>
                        </a:lnSpc>
                        <a:spcAft>
                          <a:spcPts val="0"/>
                        </a:spcAft>
                      </a:pPr>
                      <a:r>
                        <a:rPr lang="en-US" sz="1100" dirty="0">
                          <a:effectLst/>
                        </a:rPr>
                        <a:t> </a:t>
                      </a:r>
                      <a:endParaRPr lang="en-PH"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105" marR="49105" marT="0" marB="0"/>
                </a:tc>
                <a:tc>
                  <a:txBody>
                    <a:bodyPr/>
                    <a:lstStyle/>
                    <a:p>
                      <a:pPr algn="ctr">
                        <a:lnSpc>
                          <a:spcPct val="107000"/>
                        </a:lnSpc>
                        <a:spcAft>
                          <a:spcPts val="0"/>
                        </a:spcAft>
                      </a:pPr>
                      <a:r>
                        <a:rPr lang="en-US" sz="1100" dirty="0">
                          <a:effectLst/>
                        </a:rPr>
                        <a:t>Presenter</a:t>
                      </a:r>
                      <a:endParaRPr lang="en-PH"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105" marR="49105" marT="0" marB="0"/>
                </a:tc>
                <a:extLst>
                  <a:ext uri="{0D108BD9-81ED-4DB2-BD59-A6C34878D82A}">
                    <a16:rowId xmlns:a16="http://schemas.microsoft.com/office/drawing/2014/main" val="3929852066"/>
                  </a:ext>
                </a:extLst>
              </a:tr>
              <a:tr h="384682">
                <a:tc>
                  <a:txBody>
                    <a:bodyPr/>
                    <a:lstStyle/>
                    <a:p>
                      <a:pPr algn="ctr">
                        <a:lnSpc>
                          <a:spcPct val="107000"/>
                        </a:lnSpc>
                        <a:spcAft>
                          <a:spcPts val="0"/>
                        </a:spcAft>
                      </a:pPr>
                      <a:r>
                        <a:rPr lang="en-US" sz="1100" dirty="0">
                          <a:effectLst/>
                        </a:rPr>
                        <a:t>9:30AM – 9:35AM</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Preliminary (Roll calling of agencies in attendance &amp; opening statement)</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a:effectLst/>
                        </a:rPr>
                        <a:t>MSSD/ UNHCR</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8170801"/>
                  </a:ext>
                </a:extLst>
              </a:tr>
              <a:tr h="384682">
                <a:tc>
                  <a:txBody>
                    <a:bodyPr/>
                    <a:lstStyle/>
                    <a:p>
                      <a:pPr algn="ctr">
                        <a:lnSpc>
                          <a:spcPct val="107000"/>
                        </a:lnSpc>
                        <a:spcAft>
                          <a:spcPts val="0"/>
                        </a:spcAft>
                      </a:pPr>
                      <a:r>
                        <a:rPr lang="en-US" sz="1100" dirty="0">
                          <a:effectLst/>
                        </a:rPr>
                        <a:t>9:35AM – 9:40AM</a:t>
                      </a:r>
                      <a:endParaRPr lang="en-PH" sz="1100" dirty="0">
                        <a:effectLst/>
                      </a:endParaRPr>
                    </a:p>
                    <a:p>
                      <a:pPr algn="ctr">
                        <a:lnSpc>
                          <a:spcPct val="107000"/>
                        </a:lnSpc>
                        <a:spcAft>
                          <a:spcPts val="0"/>
                        </a:spcAft>
                      </a:pPr>
                      <a:r>
                        <a:rPr lang="en-US" sz="1100" dirty="0">
                          <a:effectLst/>
                        </a:rPr>
                        <a:t>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Adoption of the minutes of the previous meeting</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a:effectLst/>
                        </a:rPr>
                        <a:t>MSSD/ UNHCR</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0232368"/>
                  </a:ext>
                </a:extLst>
              </a:tr>
              <a:tr h="584266">
                <a:tc>
                  <a:txBody>
                    <a:bodyPr/>
                    <a:lstStyle/>
                    <a:p>
                      <a:pPr algn="ctr">
                        <a:lnSpc>
                          <a:spcPct val="107000"/>
                        </a:lnSpc>
                        <a:spcAft>
                          <a:spcPts val="0"/>
                        </a:spcAft>
                      </a:pPr>
                      <a:r>
                        <a:rPr lang="en-US" sz="1100" dirty="0">
                          <a:effectLst/>
                        </a:rPr>
                        <a:t>9:40 AM– 9:45AM</a:t>
                      </a:r>
                      <a:endParaRPr lang="en-PH" sz="1100" dirty="0">
                        <a:effectLst/>
                      </a:endParaRPr>
                    </a:p>
                    <a:p>
                      <a:pPr algn="ctr">
                        <a:lnSpc>
                          <a:spcPct val="107000"/>
                        </a:lnSpc>
                        <a:spcAft>
                          <a:spcPts val="0"/>
                        </a:spcAft>
                      </a:pPr>
                      <a:r>
                        <a:rPr lang="en-US" sz="1100" dirty="0">
                          <a:effectLst/>
                        </a:rPr>
                        <a:t>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Displacement snapshot</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000" dirty="0">
                          <a:effectLst/>
                        </a:rPr>
                        <a:t>New displacement</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000" dirty="0">
                          <a:effectLst/>
                        </a:rPr>
                        <a:t>Protracted displacement</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a:effectLst/>
                        </a:rPr>
                        <a:t>UNHCR</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7080136"/>
                  </a:ext>
                </a:extLst>
              </a:tr>
              <a:tr h="1100947">
                <a:tc>
                  <a:txBody>
                    <a:bodyPr/>
                    <a:lstStyle/>
                    <a:p>
                      <a:pPr algn="ctr">
                        <a:lnSpc>
                          <a:spcPct val="107000"/>
                        </a:lnSpc>
                        <a:spcAft>
                          <a:spcPts val="0"/>
                        </a:spcAft>
                      </a:pPr>
                      <a:r>
                        <a:rPr lang="en-US" sz="1100" dirty="0">
                          <a:effectLst/>
                        </a:rPr>
                        <a:t>9:45AM – 10:20AM</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Key protection updates (issues &amp; needs; responses; gaps &amp; challenges)</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000" dirty="0">
                          <a:effectLst/>
                        </a:rPr>
                        <a:t>MSSD Maguindanao</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000" dirty="0">
                          <a:effectLst/>
                        </a:rPr>
                        <a:t>MSSD Lanao del Sur</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000" dirty="0">
                          <a:effectLst/>
                        </a:rPr>
                        <a:t>MSSD Sulu</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000" dirty="0">
                          <a:effectLst/>
                        </a:rPr>
                        <a:t>MSSD Basilan</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000" dirty="0">
                          <a:effectLst/>
                        </a:rPr>
                        <a:t>MSSD </a:t>
                      </a:r>
                      <a:r>
                        <a:rPr lang="en-US" sz="1000" dirty="0" err="1">
                          <a:effectLst/>
                        </a:rPr>
                        <a:t>Tawi-Tawi</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a:effectLst/>
                        </a:rPr>
                        <a:t>MSSD/ UNHCR</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5863915"/>
                  </a:ext>
                </a:extLst>
              </a:tr>
              <a:tr h="384682">
                <a:tc>
                  <a:txBody>
                    <a:bodyPr/>
                    <a:lstStyle/>
                    <a:p>
                      <a:pPr algn="ctr">
                        <a:lnSpc>
                          <a:spcPct val="107000"/>
                        </a:lnSpc>
                        <a:spcAft>
                          <a:spcPts val="0"/>
                        </a:spcAft>
                      </a:pPr>
                      <a:r>
                        <a:rPr lang="en-US" sz="1100" dirty="0">
                          <a:effectLst/>
                        </a:rPr>
                        <a:t>10:20AM – 10:30AM</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Updates from partners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a:effectLst/>
                        </a:rPr>
                        <a:t>Protection agencies</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7659211"/>
                  </a:ext>
                </a:extLst>
              </a:tr>
              <a:tr h="384682">
                <a:tc>
                  <a:txBody>
                    <a:bodyPr/>
                    <a:lstStyle/>
                    <a:p>
                      <a:pPr algn="ctr">
                        <a:lnSpc>
                          <a:spcPct val="107000"/>
                        </a:lnSpc>
                        <a:spcAft>
                          <a:spcPts val="0"/>
                        </a:spcAft>
                      </a:pPr>
                      <a:r>
                        <a:rPr lang="en-US" sz="1100">
                          <a:effectLst/>
                        </a:rPr>
                        <a:t> </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Any Other Business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4878689"/>
                  </a:ext>
                </a:extLst>
              </a:tr>
            </a:tbl>
          </a:graphicData>
        </a:graphic>
      </p:graphicFrame>
    </p:spTree>
    <p:extLst>
      <p:ext uri="{BB962C8B-B14F-4D97-AF65-F5344CB8AC3E}">
        <p14:creationId xmlns:p14="http://schemas.microsoft.com/office/powerpoint/2010/main" val="3525268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2">
            <a:extLst>
              <a:ext uri="{FF2B5EF4-FFF2-40B4-BE49-F238E27FC236}">
                <a16:creationId xmlns:a16="http://schemas.microsoft.com/office/drawing/2014/main" id="{63C84673-A3C0-423E-82C0-3A8B1187E9DC}"/>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1800">
                <a:solidFill>
                  <a:schemeClr val="bg1"/>
                </a:solidFill>
              </a:rPr>
              <a:t>OVERVIEW OF PROTECTION ISSUES IN VIEW OF COVID-19 PANDEMIC</a:t>
            </a:r>
            <a:r>
              <a:rPr lang="en-US" altLang="en-US" sz="4050">
                <a:solidFill>
                  <a:schemeClr val="bg1"/>
                </a:solidFill>
              </a:rPr>
              <a:t> </a:t>
            </a:r>
          </a:p>
        </p:txBody>
      </p:sp>
      <p:sp>
        <p:nvSpPr>
          <p:cNvPr id="51" name="Subtitle 2">
            <a:extLst>
              <a:ext uri="{FF2B5EF4-FFF2-40B4-BE49-F238E27FC236}">
                <a16:creationId xmlns:a16="http://schemas.microsoft.com/office/drawing/2014/main" id="{CFE6B37A-2165-4C36-8533-BB59568E2DBC}"/>
              </a:ext>
            </a:extLst>
          </p:cNvPr>
          <p:cNvSpPr>
            <a:spLocks noGrp="1"/>
          </p:cNvSpPr>
          <p:nvPr>
            <p:ph type="subTitle" idx="1"/>
          </p:nvPr>
        </p:nvSpPr>
        <p:spPr>
          <a:xfrm>
            <a:off x="407194" y="1084660"/>
            <a:ext cx="8366522" cy="3253978"/>
          </a:xfrm>
        </p:spPr>
        <p:txBody>
          <a:bodyPr rtlCol="0">
            <a:normAutofit/>
          </a:bodyPr>
          <a:lstStyle/>
          <a:p>
            <a:pPr marL="257175" indent="-257175" algn="just" defTabSz="457198">
              <a:buFont typeface="Arial" panose="020B0604020202020204" pitchFamily="34" charset="0"/>
              <a:buChar char="•"/>
              <a:defRPr/>
            </a:pPr>
            <a:r>
              <a:rPr lang="en-US" sz="1725" b="1" dirty="0"/>
              <a:t>Access to WASH: </a:t>
            </a:r>
            <a:r>
              <a:rPr lang="en-US" sz="1725" dirty="0"/>
              <a:t>There is no potable source of water (</a:t>
            </a:r>
            <a:r>
              <a:rPr lang="en-US" sz="1725" dirty="0" err="1"/>
              <a:t>Maluso</a:t>
            </a:r>
            <a:r>
              <a:rPr lang="en-US" sz="1725" dirty="0"/>
              <a:t> and </a:t>
            </a:r>
            <a:r>
              <a:rPr lang="en-US" sz="1725" dirty="0" err="1"/>
              <a:t>Tabuan</a:t>
            </a:r>
            <a:r>
              <a:rPr lang="en-US" sz="1725" dirty="0"/>
              <a:t>-Lasa) for drinking and hence, IDPs rely on deep well. Although there are no reported cases of water-borne diseases, some IDPs still expressed concerns of said diseases. IDPs appeal for provisions of water tankers and light water containers.</a:t>
            </a:r>
          </a:p>
          <a:p>
            <a:pPr marL="257175" indent="-257175" algn="just" defTabSz="457198">
              <a:buFont typeface="Arial" panose="020B0604020202020204" pitchFamily="34" charset="0"/>
              <a:buChar char="•"/>
              <a:defRPr/>
            </a:pPr>
            <a:r>
              <a:rPr lang="en-US" sz="1725" b="1" dirty="0"/>
              <a:t>Access to information: </a:t>
            </a:r>
            <a:r>
              <a:rPr lang="en-US" sz="1725" dirty="0"/>
              <a:t>Many from the families who have returned only rely on the information from the social media, </a:t>
            </a:r>
            <a:r>
              <a:rPr lang="en-US" sz="1725" dirty="0" err="1"/>
              <a:t>i</a:t>
            </a:r>
            <a:r>
              <a:rPr lang="en-US" sz="1725" dirty="0"/>
              <a:t>-PART grassroots monitors, barangay LGU and family members who have direct access to local authorities. </a:t>
            </a:r>
          </a:p>
          <a:p>
            <a:pPr marL="257175" indent="-257175" algn="just" defTabSz="457198">
              <a:buFont typeface="Arial" panose="020B0604020202020204" pitchFamily="34" charset="0"/>
              <a:buChar char="•"/>
              <a:defRPr/>
            </a:pPr>
            <a:endParaRPr lang="en-US" sz="1725" dirty="0"/>
          </a:p>
          <a:p>
            <a:pPr marL="257175" indent="-257175" algn="l" defTabSz="457198">
              <a:buFont typeface="Arial" panose="020B0604020202020204" pitchFamily="34" charset="0"/>
              <a:buChar char="•"/>
              <a:defRPr/>
            </a:pPr>
            <a:endParaRPr lang="en-US" sz="1725" dirty="0"/>
          </a:p>
          <a:p>
            <a:pPr marL="342900" indent="-342900" algn="l" defTabSz="457198">
              <a:buFont typeface="Wingdings" panose="05000000000000000000" pitchFamily="2" charset="2"/>
              <a:buChar char="q"/>
              <a:defRPr/>
            </a:pPr>
            <a:endParaRPr lang="en-US" b="1" dirty="0">
              <a:solidFill>
                <a:schemeClr val="tx1">
                  <a:lumMod val="65000"/>
                  <a:lumOff val="3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2">
            <a:extLst>
              <a:ext uri="{FF2B5EF4-FFF2-40B4-BE49-F238E27FC236}">
                <a16:creationId xmlns:a16="http://schemas.microsoft.com/office/drawing/2014/main" id="{2A8EAB56-9274-43D6-862A-404A1AFC8A58}"/>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1800">
                <a:solidFill>
                  <a:schemeClr val="bg1"/>
                </a:solidFill>
              </a:rPr>
              <a:t>OVERVIEW OF PROTECTION ISSUES IN VIEW OF COVID-19 PANDEMIC</a:t>
            </a:r>
            <a:r>
              <a:rPr lang="en-US" altLang="en-US" sz="4050">
                <a:solidFill>
                  <a:schemeClr val="bg1"/>
                </a:solidFill>
              </a:rPr>
              <a:t> </a:t>
            </a:r>
          </a:p>
        </p:txBody>
      </p:sp>
      <p:graphicFrame>
        <p:nvGraphicFramePr>
          <p:cNvPr id="5" name="Table 4">
            <a:extLst>
              <a:ext uri="{FF2B5EF4-FFF2-40B4-BE49-F238E27FC236}">
                <a16:creationId xmlns:a16="http://schemas.microsoft.com/office/drawing/2014/main" id="{285EB265-7C44-444E-88A9-97E05277049B}"/>
              </a:ext>
            </a:extLst>
          </p:cNvPr>
          <p:cNvGraphicFramePr>
            <a:graphicFrameLocks noGrp="1"/>
          </p:cNvGraphicFramePr>
          <p:nvPr>
            <p:extLst>
              <p:ext uri="{D42A27DB-BD31-4B8C-83A1-F6EECF244321}">
                <p14:modId xmlns:p14="http://schemas.microsoft.com/office/powerpoint/2010/main" val="1584520221"/>
              </p:ext>
            </p:extLst>
          </p:nvPr>
        </p:nvGraphicFramePr>
        <p:xfrm>
          <a:off x="188119" y="810817"/>
          <a:ext cx="8624888" cy="3840956"/>
        </p:xfrm>
        <a:graphic>
          <a:graphicData uri="http://schemas.openxmlformats.org/drawingml/2006/table">
            <a:tbl>
              <a:tblPr firstRow="1" bandRow="1">
                <a:tableStyleId>{5C22544A-7EE6-4342-B048-85BDC9FD1C3A}</a:tableStyleId>
              </a:tblPr>
              <a:tblGrid>
                <a:gridCol w="8624888">
                  <a:extLst>
                    <a:ext uri="{9D8B030D-6E8A-4147-A177-3AD203B41FA5}">
                      <a16:colId xmlns:a16="http://schemas.microsoft.com/office/drawing/2014/main" val="20000"/>
                    </a:ext>
                  </a:extLst>
                </a:gridCol>
              </a:tblGrid>
              <a:tr h="297213">
                <a:tc>
                  <a:txBody>
                    <a:bodyPr/>
                    <a:lstStyle/>
                    <a:p>
                      <a:r>
                        <a:rPr lang="en-US" sz="1500" dirty="0">
                          <a:solidFill>
                            <a:schemeClr val="accent1"/>
                          </a:solidFill>
                        </a:rPr>
                        <a:t>Responses</a:t>
                      </a:r>
                    </a:p>
                  </a:txBody>
                  <a:tcPr marL="68576" marR="68576" marT="34292" marB="34292">
                    <a:solidFill>
                      <a:schemeClr val="bg2"/>
                    </a:solidFill>
                  </a:tcPr>
                </a:tc>
                <a:extLst>
                  <a:ext uri="{0D108BD9-81ED-4DB2-BD59-A6C34878D82A}">
                    <a16:rowId xmlns:a16="http://schemas.microsoft.com/office/drawing/2014/main" val="10000"/>
                  </a:ext>
                </a:extLst>
              </a:tr>
              <a:tr h="3543743">
                <a:tc>
                  <a:txBody>
                    <a:bodyPr/>
                    <a:lstStyle/>
                    <a:p>
                      <a:pPr marL="342900" indent="-342900">
                        <a:buFont typeface="Arial" pitchFamily="34" charset="0"/>
                        <a:buChar char="•"/>
                      </a:pPr>
                      <a:r>
                        <a:rPr lang="en-US" sz="1200" dirty="0"/>
                        <a:t>Implementation of skills development/ capability building</a:t>
                      </a:r>
                    </a:p>
                    <a:p>
                      <a:pPr marL="342900" indent="-342900">
                        <a:buFont typeface="Arial" pitchFamily="34" charset="0"/>
                        <a:buChar char="•"/>
                      </a:pPr>
                      <a:r>
                        <a:rPr lang="en-US" sz="1200" dirty="0">
                          <a:solidFill>
                            <a:schemeClr val="tx1"/>
                          </a:solidFill>
                        </a:rPr>
                        <a:t>Community-based TESDA program</a:t>
                      </a:r>
                    </a:p>
                    <a:p>
                      <a:pPr marL="342900" indent="-342900">
                        <a:buFont typeface="Arial" pitchFamily="34" charset="0"/>
                        <a:buChar char="•"/>
                      </a:pPr>
                      <a:r>
                        <a:rPr lang="en-US" sz="1200" dirty="0"/>
                        <a:t>Provision of income generating activities</a:t>
                      </a:r>
                    </a:p>
                    <a:p>
                      <a:pPr marL="342900" indent="-342900">
                        <a:buFont typeface="Arial" pitchFamily="34" charset="0"/>
                        <a:buChar char="•"/>
                      </a:pPr>
                      <a:r>
                        <a:rPr lang="en-US" sz="1200" dirty="0"/>
                        <a:t>Agricultural-based livelihood projects for food security</a:t>
                      </a:r>
                    </a:p>
                    <a:p>
                      <a:pPr marL="342900" indent="-342900">
                        <a:buFont typeface="Arial" pitchFamily="34" charset="0"/>
                        <a:buChar char="•"/>
                      </a:pPr>
                      <a:r>
                        <a:rPr lang="en-US" sz="1200" dirty="0">
                          <a:solidFill>
                            <a:schemeClr val="tx1"/>
                          </a:solidFill>
                        </a:rPr>
                        <a:t>Low-cost housing project </a:t>
                      </a:r>
                    </a:p>
                    <a:p>
                      <a:pPr marL="342900" indent="-342900">
                        <a:buFont typeface="Arial" pitchFamily="34" charset="0"/>
                        <a:buChar char="•"/>
                      </a:pPr>
                      <a:r>
                        <a:rPr lang="en-US" sz="1200" dirty="0">
                          <a:solidFill>
                            <a:schemeClr val="tx1"/>
                          </a:solidFill>
                        </a:rPr>
                        <a:t>Provision of ALS and access to scholarship opportunities </a:t>
                      </a:r>
                    </a:p>
                    <a:p>
                      <a:pPr marL="342900" indent="-342900">
                        <a:buFont typeface="Arial" pitchFamily="34" charset="0"/>
                        <a:buChar char="•"/>
                      </a:pPr>
                      <a:r>
                        <a:rPr lang="en-US" sz="1200" dirty="0"/>
                        <a:t>Maintenance of peace and order to most affected barangays </a:t>
                      </a:r>
                    </a:p>
                    <a:p>
                      <a:pPr marL="342900" indent="-342900">
                        <a:buFont typeface="Arial" pitchFamily="34" charset="0"/>
                        <a:buChar char="•"/>
                      </a:pPr>
                      <a:r>
                        <a:rPr lang="en-US" sz="1200" dirty="0"/>
                        <a:t>IDPs return to place of origin and engage to economic activities </a:t>
                      </a:r>
                    </a:p>
                    <a:p>
                      <a:pPr marL="342900" indent="-342900">
                        <a:buFont typeface="Arial" pitchFamily="34" charset="0"/>
                        <a:buChar char="•"/>
                      </a:pPr>
                      <a:r>
                        <a:rPr lang="en-US" sz="1200" dirty="0"/>
                        <a:t>Ensure the IDPs safety and security upon in the return to places of origin</a:t>
                      </a:r>
                    </a:p>
                    <a:p>
                      <a:pPr marL="342900" indent="-342900">
                        <a:buFont typeface="Arial" pitchFamily="34" charset="0"/>
                        <a:buChar char="•"/>
                      </a:pPr>
                      <a:r>
                        <a:rPr lang="en-US" sz="1200" dirty="0"/>
                        <a:t>Sustainability of livelihood support</a:t>
                      </a:r>
                      <a:endParaRPr lang="en-US" sz="1500" dirty="0"/>
                    </a:p>
                    <a:p>
                      <a:pPr marL="342900" indent="-342900">
                        <a:buFont typeface="Arial" pitchFamily="34" charset="0"/>
                        <a:buChar char="•"/>
                      </a:pPr>
                      <a:r>
                        <a:rPr lang="en-US" sz="1200" b="0" kern="1200" dirty="0">
                          <a:solidFill>
                            <a:schemeClr val="tx1"/>
                          </a:solidFill>
                          <a:effectLst/>
                          <a:latin typeface="+mn-lt"/>
                          <a:ea typeface="+mn-ea"/>
                          <a:cs typeface="+mn-cs"/>
                        </a:rPr>
                        <a:t>Provision of food packs to families</a:t>
                      </a:r>
                    </a:p>
                    <a:p>
                      <a:pPr marL="342900" indent="-342900">
                        <a:buFont typeface="Arial" pitchFamily="34" charset="0"/>
                        <a:buChar char="•"/>
                      </a:pPr>
                      <a:r>
                        <a:rPr lang="en-US" sz="1200" b="0" kern="1200" dirty="0">
                          <a:solidFill>
                            <a:schemeClr val="tx1"/>
                          </a:solidFill>
                          <a:effectLst/>
                          <a:latin typeface="+mn-lt"/>
                          <a:ea typeface="+mn-ea"/>
                          <a:cs typeface="+mn-cs"/>
                        </a:rPr>
                        <a:t>Implementation</a:t>
                      </a:r>
                      <a:r>
                        <a:rPr lang="en-US" sz="1200" b="0" kern="1200" baseline="0" dirty="0">
                          <a:solidFill>
                            <a:schemeClr val="tx1"/>
                          </a:solidFill>
                          <a:effectLst/>
                          <a:latin typeface="+mn-lt"/>
                          <a:ea typeface="+mn-ea"/>
                          <a:cs typeface="+mn-cs"/>
                        </a:rPr>
                        <a:t> of </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Palengke</a:t>
                      </a:r>
                      <a:r>
                        <a:rPr lang="en-US" sz="1200" b="0" kern="1200" dirty="0">
                          <a:solidFill>
                            <a:schemeClr val="tx1"/>
                          </a:solidFill>
                          <a:effectLst/>
                          <a:latin typeface="+mn-lt"/>
                          <a:ea typeface="+mn-ea"/>
                          <a:cs typeface="+mn-cs"/>
                        </a:rPr>
                        <a:t> on Tour (</a:t>
                      </a:r>
                      <a:r>
                        <a:rPr lang="en-US" sz="1200" b="0" kern="1200" dirty="0" err="1">
                          <a:solidFill>
                            <a:schemeClr val="tx1"/>
                          </a:solidFill>
                          <a:effectLst/>
                          <a:latin typeface="+mn-lt"/>
                          <a:ea typeface="+mn-ea"/>
                          <a:cs typeface="+mn-cs"/>
                        </a:rPr>
                        <a:t>Palengke</a:t>
                      </a:r>
                      <a:r>
                        <a:rPr lang="en-US" sz="1200" b="0" kern="1200" dirty="0">
                          <a:solidFill>
                            <a:schemeClr val="tx1"/>
                          </a:solidFill>
                          <a:effectLst/>
                          <a:latin typeface="+mn-lt"/>
                          <a:ea typeface="+mn-ea"/>
                          <a:cs typeface="+mn-cs"/>
                        </a:rPr>
                        <a:t> on Wheels)</a:t>
                      </a:r>
                    </a:p>
                    <a:p>
                      <a:pPr marL="342900" indent="-342900">
                        <a:buFont typeface="Arial" pitchFamily="34" charset="0"/>
                        <a:buChar char="•"/>
                      </a:pPr>
                      <a:r>
                        <a:rPr lang="en-US" sz="1200" b="0" kern="1200" dirty="0">
                          <a:solidFill>
                            <a:schemeClr val="tx1"/>
                          </a:solidFill>
                          <a:effectLst/>
                          <a:latin typeface="+mn-lt"/>
                          <a:ea typeface="+mn-ea"/>
                          <a:cs typeface="+mn-cs"/>
                        </a:rPr>
                        <a:t>Payout of Social Amelioration Program and timely release of RCCT and MCCT to beneficiaries</a:t>
                      </a:r>
                    </a:p>
                    <a:p>
                      <a:pPr marL="342900" indent="-342900">
                        <a:buFont typeface="Arial" pitchFamily="34" charset="0"/>
                        <a:buChar char="•"/>
                      </a:pPr>
                      <a:r>
                        <a:rPr lang="en-US" sz="1200" b="0" kern="1200" dirty="0">
                          <a:solidFill>
                            <a:schemeClr val="tx1"/>
                          </a:solidFill>
                          <a:effectLst/>
                          <a:latin typeface="+mn-lt"/>
                          <a:ea typeface="+mn-ea"/>
                          <a:cs typeface="+mn-cs"/>
                        </a:rPr>
                        <a:t>The "</a:t>
                      </a:r>
                      <a:r>
                        <a:rPr lang="en-US" sz="1200" b="0" kern="1200" dirty="0" err="1">
                          <a:solidFill>
                            <a:schemeClr val="tx1"/>
                          </a:solidFill>
                          <a:effectLst/>
                          <a:latin typeface="+mn-lt"/>
                          <a:ea typeface="+mn-ea"/>
                          <a:cs typeface="+mn-cs"/>
                        </a:rPr>
                        <a:t>Libreng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Sakay</a:t>
                      </a:r>
                      <a:r>
                        <a:rPr lang="en-US" sz="1200" b="0" kern="1200" dirty="0">
                          <a:solidFill>
                            <a:schemeClr val="tx1"/>
                          </a:solidFill>
                          <a:effectLst/>
                          <a:latin typeface="+mn-lt"/>
                          <a:ea typeface="+mn-ea"/>
                          <a:cs typeface="+mn-cs"/>
                        </a:rPr>
                        <a:t>" program of PNP to residents especially the recipients of relief goods from house to dropping points</a:t>
                      </a:r>
                    </a:p>
                    <a:p>
                      <a:pPr marL="342900" indent="-342900">
                        <a:buFont typeface="Arial" pitchFamily="34" charset="0"/>
                        <a:buChar char="•"/>
                      </a:pPr>
                      <a:r>
                        <a:rPr lang="en-US" sz="1200" b="0" kern="1200" dirty="0">
                          <a:solidFill>
                            <a:srgbClr val="0072BC"/>
                          </a:solidFill>
                          <a:effectLst/>
                          <a:latin typeface="+mn-lt"/>
                          <a:ea typeface="+mn-ea"/>
                          <a:cs typeface="+mn-cs"/>
                        </a:rPr>
                        <a:t>Fifty thousand (50,000) pieces of Information Education Campaign (IEC) fans on COVID-19 awareness sponsored by the </a:t>
                      </a:r>
                      <a:r>
                        <a:rPr lang="en-US" sz="1200" b="0" kern="1200" dirty="0" err="1">
                          <a:solidFill>
                            <a:srgbClr val="0072BC"/>
                          </a:solidFill>
                          <a:effectLst/>
                          <a:latin typeface="+mn-lt"/>
                          <a:ea typeface="+mn-ea"/>
                          <a:cs typeface="+mn-cs"/>
                        </a:rPr>
                        <a:t>Bangsamoro</a:t>
                      </a:r>
                      <a:r>
                        <a:rPr lang="en-US" sz="1200" b="0" kern="1200" dirty="0">
                          <a:solidFill>
                            <a:srgbClr val="0072BC"/>
                          </a:solidFill>
                          <a:effectLst/>
                          <a:latin typeface="+mn-lt"/>
                          <a:ea typeface="+mn-ea"/>
                          <a:cs typeface="+mn-cs"/>
                        </a:rPr>
                        <a:t> Autonomous Region in Muslim Mindanao-Rapid Emergency Action on Disaster Incidence (BARMM-</a:t>
                      </a:r>
                      <a:r>
                        <a:rPr lang="en-US" sz="1200" b="0" kern="1200" dirty="0" err="1">
                          <a:solidFill>
                            <a:srgbClr val="0072BC"/>
                          </a:solidFill>
                          <a:effectLst/>
                          <a:latin typeface="+mn-lt"/>
                          <a:ea typeface="+mn-ea"/>
                          <a:cs typeface="+mn-cs"/>
                        </a:rPr>
                        <a:t>READi</a:t>
                      </a:r>
                      <a:r>
                        <a:rPr lang="en-US" sz="1200" b="0" kern="1200" dirty="0">
                          <a:solidFill>
                            <a:srgbClr val="0072BC"/>
                          </a:solidFill>
                          <a:effectLst/>
                          <a:latin typeface="+mn-lt"/>
                          <a:ea typeface="+mn-ea"/>
                          <a:cs typeface="+mn-cs"/>
                        </a:rPr>
                        <a:t>) and the </a:t>
                      </a:r>
                      <a:r>
                        <a:rPr lang="en-US" sz="1200" b="0" kern="1200" dirty="0" err="1">
                          <a:solidFill>
                            <a:srgbClr val="0072BC"/>
                          </a:solidFill>
                          <a:effectLst/>
                          <a:latin typeface="+mn-lt"/>
                          <a:ea typeface="+mn-ea"/>
                          <a:cs typeface="+mn-cs"/>
                        </a:rPr>
                        <a:t>Bangsamoro</a:t>
                      </a:r>
                      <a:r>
                        <a:rPr lang="en-US" sz="1200" b="0" kern="1200" dirty="0">
                          <a:solidFill>
                            <a:srgbClr val="0072BC"/>
                          </a:solidFill>
                          <a:effectLst/>
                          <a:latin typeface="+mn-lt"/>
                          <a:ea typeface="+mn-ea"/>
                          <a:cs typeface="+mn-cs"/>
                        </a:rPr>
                        <a:t> Interagency Task Force </a:t>
                      </a:r>
                    </a:p>
                    <a:p>
                      <a:pPr marL="342900" indent="-342900">
                        <a:buFont typeface="Arial" pitchFamily="34" charset="0"/>
                        <a:buChar char="•"/>
                      </a:pPr>
                      <a:r>
                        <a:rPr lang="en-US" sz="1200" b="0" kern="1200" dirty="0">
                          <a:solidFill>
                            <a:srgbClr val="0072BC"/>
                          </a:solidFill>
                          <a:effectLst/>
                          <a:latin typeface="+mn-lt"/>
                          <a:ea typeface="+mn-ea"/>
                          <a:cs typeface="+mn-cs"/>
                        </a:rPr>
                        <a:t>Provision of rice and seeds and training to rebel returnees</a:t>
                      </a:r>
                    </a:p>
                    <a:p>
                      <a:pPr marL="342900" indent="-342900">
                        <a:buFont typeface="Arial" pitchFamily="34" charset="0"/>
                        <a:buChar char="•"/>
                      </a:pPr>
                      <a:endParaRPr lang="en-US" sz="1200" dirty="0"/>
                    </a:p>
                  </a:txBody>
                  <a:tcPr marL="68576" marR="68576" marT="34292" marB="34292">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2">
            <a:extLst>
              <a:ext uri="{FF2B5EF4-FFF2-40B4-BE49-F238E27FC236}">
                <a16:creationId xmlns:a16="http://schemas.microsoft.com/office/drawing/2014/main" id="{F872C284-3219-43AD-9DDA-4428931EE699}"/>
              </a:ext>
            </a:extLst>
          </p:cNvPr>
          <p:cNvSpPr>
            <a:spLocks noGrp="1" noChangeArrowheads="1"/>
          </p:cNvSpPr>
          <p:nvPr>
            <p:ph type="ctrTitle"/>
          </p:nvPr>
        </p:nvSpPr>
        <p:spPr>
          <a:xfrm>
            <a:off x="0" y="0"/>
            <a:ext cx="9144000" cy="790575"/>
          </a:xfrm>
          <a:solidFill>
            <a:srgbClr val="002060"/>
          </a:solidFill>
        </p:spPr>
        <p:txBody>
          <a:bodyPr/>
          <a:lstStyle/>
          <a:p>
            <a:pPr eaLnBrk="1" hangingPunct="1"/>
            <a:r>
              <a:rPr lang="en-US" altLang="en-US" sz="1800">
                <a:solidFill>
                  <a:schemeClr val="bg1"/>
                </a:solidFill>
              </a:rPr>
              <a:t>OVERVIEW OF PROTECTION ISSUES IN VIEW OF COVID-19 PANDEMIC</a:t>
            </a:r>
            <a:r>
              <a:rPr lang="en-US" altLang="en-US" sz="4050">
                <a:solidFill>
                  <a:schemeClr val="bg1"/>
                </a:solidFill>
              </a:rPr>
              <a:t> </a:t>
            </a:r>
          </a:p>
        </p:txBody>
      </p:sp>
      <p:graphicFrame>
        <p:nvGraphicFramePr>
          <p:cNvPr id="5" name="Table 4">
            <a:extLst>
              <a:ext uri="{FF2B5EF4-FFF2-40B4-BE49-F238E27FC236}">
                <a16:creationId xmlns:a16="http://schemas.microsoft.com/office/drawing/2014/main" id="{2A3B521B-D9F8-4DA6-84B7-B24FD3D60857}"/>
              </a:ext>
            </a:extLst>
          </p:cNvPr>
          <p:cNvGraphicFramePr>
            <a:graphicFrameLocks noGrp="1"/>
          </p:cNvGraphicFramePr>
          <p:nvPr>
            <p:extLst>
              <p:ext uri="{D42A27DB-BD31-4B8C-83A1-F6EECF244321}">
                <p14:modId xmlns:p14="http://schemas.microsoft.com/office/powerpoint/2010/main" val="2681443094"/>
              </p:ext>
            </p:extLst>
          </p:nvPr>
        </p:nvGraphicFramePr>
        <p:xfrm>
          <a:off x="34529" y="810816"/>
          <a:ext cx="8727281" cy="3565924"/>
        </p:xfrm>
        <a:graphic>
          <a:graphicData uri="http://schemas.openxmlformats.org/drawingml/2006/table">
            <a:tbl>
              <a:tblPr firstRow="1" bandRow="1">
                <a:tableStyleId>{5C22544A-7EE6-4342-B048-85BDC9FD1C3A}</a:tableStyleId>
              </a:tblPr>
              <a:tblGrid>
                <a:gridCol w="8727281">
                  <a:extLst>
                    <a:ext uri="{9D8B030D-6E8A-4147-A177-3AD203B41FA5}">
                      <a16:colId xmlns:a16="http://schemas.microsoft.com/office/drawing/2014/main" val="20000"/>
                    </a:ext>
                  </a:extLst>
                </a:gridCol>
              </a:tblGrid>
              <a:tr h="297174">
                <a:tc>
                  <a:txBody>
                    <a:bodyPr/>
                    <a:lstStyle/>
                    <a:p>
                      <a:r>
                        <a:rPr lang="en-US" sz="1500" dirty="0">
                          <a:solidFill>
                            <a:schemeClr val="accent1"/>
                          </a:solidFill>
                        </a:rPr>
                        <a:t>Gaps and Challenges</a:t>
                      </a:r>
                    </a:p>
                  </a:txBody>
                  <a:tcPr marL="68576" marR="68576" marT="34287" marB="34287">
                    <a:solidFill>
                      <a:schemeClr val="bg2"/>
                    </a:solidFill>
                  </a:tcPr>
                </a:tc>
                <a:extLst>
                  <a:ext uri="{0D108BD9-81ED-4DB2-BD59-A6C34878D82A}">
                    <a16:rowId xmlns:a16="http://schemas.microsoft.com/office/drawing/2014/main" val="10000"/>
                  </a:ext>
                </a:extLst>
              </a:tr>
              <a:tr h="3268750">
                <a:tc>
                  <a:txBody>
                    <a:bodyPr/>
                    <a:lstStyle/>
                    <a:p>
                      <a:pPr marL="342900" indent="-342900">
                        <a:buFont typeface="Arial" pitchFamily="34" charset="0"/>
                        <a:buChar char="•"/>
                      </a:pPr>
                      <a:r>
                        <a:rPr lang="en-US" sz="1500" dirty="0"/>
                        <a:t>Limited Livelihood opportunities at the LGU</a:t>
                      </a:r>
                    </a:p>
                    <a:p>
                      <a:pPr marL="342900" indent="-342900">
                        <a:buFont typeface="Arial" pitchFamily="34" charset="0"/>
                        <a:buChar char="•"/>
                      </a:pPr>
                      <a:r>
                        <a:rPr lang="en-US" sz="1500" dirty="0"/>
                        <a:t>Political intervention still prevailed in some areas</a:t>
                      </a:r>
                    </a:p>
                    <a:p>
                      <a:pPr marL="342900" indent="-342900">
                        <a:buFont typeface="Arial" pitchFamily="34" charset="0"/>
                        <a:buChar char="•"/>
                      </a:pPr>
                      <a:r>
                        <a:rPr lang="en-US" sz="1500" dirty="0"/>
                        <a:t>Lack of skills of IDPs</a:t>
                      </a:r>
                    </a:p>
                    <a:p>
                      <a:pPr marL="342900" indent="-342900">
                        <a:buFont typeface="Arial" pitchFamily="34" charset="0"/>
                        <a:buChar char="•"/>
                      </a:pPr>
                      <a:r>
                        <a:rPr lang="en-US" sz="1500" dirty="0"/>
                        <a:t>Strengthened community-based intervention</a:t>
                      </a:r>
                    </a:p>
                    <a:p>
                      <a:pPr marL="342900" indent="-342900">
                        <a:buFont typeface="Arial" pitchFamily="34" charset="0"/>
                        <a:buChar char="•"/>
                      </a:pPr>
                      <a:r>
                        <a:rPr lang="en-US" sz="1500" dirty="0"/>
                        <a:t>Fair economic distribution</a:t>
                      </a:r>
                    </a:p>
                  </a:txBody>
                  <a:tcPr marL="68576" marR="68576" marT="34287" marB="34287">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DBBB1E-6830-403C-8D89-B209CBAA5C18}"/>
              </a:ext>
            </a:extLst>
          </p:cNvPr>
          <p:cNvSpPr>
            <a:spLocks noGrp="1"/>
          </p:cNvSpPr>
          <p:nvPr>
            <p:ph type="title"/>
          </p:nvPr>
        </p:nvSpPr>
        <p:spPr/>
        <p:txBody>
          <a:bodyPr/>
          <a:lstStyle/>
          <a:p>
            <a:r>
              <a:rPr lang="en-US" sz="6000" b="1" dirty="0">
                <a:solidFill>
                  <a:srgbClr val="0072BC"/>
                </a:solidFill>
              </a:rPr>
              <a:t>Key Protection Updates</a:t>
            </a:r>
            <a:br>
              <a:rPr lang="en-US" dirty="0"/>
            </a:br>
            <a:r>
              <a:rPr lang="en-US" dirty="0" err="1">
                <a:solidFill>
                  <a:srgbClr val="0072BC"/>
                </a:solidFill>
                <a:highlight>
                  <a:srgbClr val="FFFF00"/>
                </a:highlight>
              </a:rPr>
              <a:t>Tawi-Tawi</a:t>
            </a:r>
            <a:endParaRPr lang="en-PH" dirty="0">
              <a:solidFill>
                <a:srgbClr val="0072BC"/>
              </a:solidFill>
              <a:highlight>
                <a:srgbClr val="FFFF00"/>
              </a:highlight>
            </a:endParaRPr>
          </a:p>
        </p:txBody>
      </p:sp>
      <p:sp>
        <p:nvSpPr>
          <p:cNvPr id="5" name="Text Placeholder 4">
            <a:extLst>
              <a:ext uri="{FF2B5EF4-FFF2-40B4-BE49-F238E27FC236}">
                <a16:creationId xmlns:a16="http://schemas.microsoft.com/office/drawing/2014/main" id="{22E193BA-67DF-481A-BB97-52884C029606}"/>
              </a:ext>
            </a:extLst>
          </p:cNvPr>
          <p:cNvSpPr>
            <a:spLocks noGrp="1"/>
          </p:cNvSpPr>
          <p:nvPr>
            <p:ph type="body" idx="1"/>
          </p:nvPr>
        </p:nvSpPr>
        <p:spPr/>
        <p:txBody>
          <a:bodyPr/>
          <a:lstStyle/>
          <a:p>
            <a:endParaRPr lang="en-PH" dirty="0"/>
          </a:p>
        </p:txBody>
      </p:sp>
    </p:spTree>
    <p:extLst>
      <p:ext uri="{BB962C8B-B14F-4D97-AF65-F5344CB8AC3E}">
        <p14:creationId xmlns:p14="http://schemas.microsoft.com/office/powerpoint/2010/main" val="820365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51286963"/>
              </p:ext>
            </p:extLst>
          </p:nvPr>
        </p:nvGraphicFramePr>
        <p:xfrm>
          <a:off x="449108" y="801112"/>
          <a:ext cx="8245783" cy="3876963"/>
        </p:xfrm>
        <a:graphic>
          <a:graphicData uri="http://schemas.openxmlformats.org/drawingml/2006/table">
            <a:tbl>
              <a:tblPr firstRow="1" bandRow="1">
                <a:tableStyleId>{5C22544A-7EE6-4342-B048-85BDC9FD1C3A}</a:tableStyleId>
              </a:tblPr>
              <a:tblGrid>
                <a:gridCol w="1297947">
                  <a:extLst>
                    <a:ext uri="{9D8B030D-6E8A-4147-A177-3AD203B41FA5}">
                      <a16:colId xmlns:a16="http://schemas.microsoft.com/office/drawing/2014/main" val="20000"/>
                    </a:ext>
                  </a:extLst>
                </a:gridCol>
                <a:gridCol w="1526997">
                  <a:extLst>
                    <a:ext uri="{9D8B030D-6E8A-4147-A177-3AD203B41FA5}">
                      <a16:colId xmlns:a16="http://schemas.microsoft.com/office/drawing/2014/main" val="20001"/>
                    </a:ext>
                  </a:extLst>
                </a:gridCol>
                <a:gridCol w="1068898">
                  <a:extLst>
                    <a:ext uri="{9D8B030D-6E8A-4147-A177-3AD203B41FA5}">
                      <a16:colId xmlns:a16="http://schemas.microsoft.com/office/drawing/2014/main" val="20002"/>
                    </a:ext>
                  </a:extLst>
                </a:gridCol>
                <a:gridCol w="1603347">
                  <a:extLst>
                    <a:ext uri="{9D8B030D-6E8A-4147-A177-3AD203B41FA5}">
                      <a16:colId xmlns:a16="http://schemas.microsoft.com/office/drawing/2014/main" val="20003"/>
                    </a:ext>
                  </a:extLst>
                </a:gridCol>
                <a:gridCol w="2748594">
                  <a:extLst>
                    <a:ext uri="{9D8B030D-6E8A-4147-A177-3AD203B41FA5}">
                      <a16:colId xmlns:a16="http://schemas.microsoft.com/office/drawing/2014/main" val="20004"/>
                    </a:ext>
                  </a:extLst>
                </a:gridCol>
              </a:tblGrid>
              <a:tr h="471858">
                <a:tc>
                  <a:txBody>
                    <a:bodyPr/>
                    <a:lstStyle/>
                    <a:p>
                      <a:pPr algn="ctr"/>
                      <a:r>
                        <a:rPr lang="en-US" sz="1000" dirty="0"/>
                        <a:t>Calamity</a:t>
                      </a:r>
                    </a:p>
                  </a:txBody>
                  <a:tcPr marL="68580" marR="68580" marT="34290" marB="34290"/>
                </a:tc>
                <a:tc>
                  <a:txBody>
                    <a:bodyPr/>
                    <a:lstStyle/>
                    <a:p>
                      <a:pPr algn="ctr"/>
                      <a:r>
                        <a:rPr lang="en-US" sz="1000" dirty="0"/>
                        <a:t>Date of Occurrence </a:t>
                      </a:r>
                    </a:p>
                  </a:txBody>
                  <a:tcPr marL="68580" marR="68580" marT="34290" marB="34290"/>
                </a:tc>
                <a:tc gridSpan="2">
                  <a:txBody>
                    <a:bodyPr/>
                    <a:lstStyle/>
                    <a:p>
                      <a:pPr algn="ctr"/>
                      <a:r>
                        <a:rPr lang="en-US" sz="1000" dirty="0"/>
                        <a:t>No.</a:t>
                      </a:r>
                      <a:r>
                        <a:rPr lang="en-US" sz="1000" baseline="0" dirty="0"/>
                        <a:t> of IDPs/ </a:t>
                      </a:r>
                      <a:endParaRPr lang="en-US" sz="1000" dirty="0"/>
                    </a:p>
                  </a:txBody>
                  <a:tcPr marL="68580" marR="68580" marT="34290" marB="34290"/>
                </a:tc>
                <a:tc hMerge="1">
                  <a:txBody>
                    <a:bodyPr/>
                    <a:lstStyle/>
                    <a:p>
                      <a:endParaRPr lang="en-US" dirty="0"/>
                    </a:p>
                  </a:txBody>
                  <a:tcPr/>
                </a:tc>
                <a:tc>
                  <a:txBody>
                    <a:bodyPr/>
                    <a:lstStyle/>
                    <a:p>
                      <a:pPr algn="ctr"/>
                      <a:r>
                        <a:rPr lang="en-US" sz="1000" dirty="0"/>
                        <a:t>Location</a:t>
                      </a:r>
                    </a:p>
                  </a:txBody>
                  <a:tcPr marL="68580" marR="68580" marT="34290" marB="34290"/>
                </a:tc>
                <a:extLst>
                  <a:ext uri="{0D108BD9-81ED-4DB2-BD59-A6C34878D82A}">
                    <a16:rowId xmlns:a16="http://schemas.microsoft.com/office/drawing/2014/main" val="10000"/>
                  </a:ext>
                </a:extLst>
              </a:tr>
              <a:tr h="377770">
                <a:tc>
                  <a:txBody>
                    <a:bodyPr/>
                    <a:lstStyle/>
                    <a:p>
                      <a:pPr algn="ctr"/>
                      <a:endParaRPr lang="en-US" sz="1000"/>
                    </a:p>
                  </a:txBody>
                  <a:tcPr marL="68580" marR="68580" marT="34290" marB="34290"/>
                </a:tc>
                <a:tc>
                  <a:txBody>
                    <a:bodyPr/>
                    <a:lstStyle/>
                    <a:p>
                      <a:pPr algn="ctr"/>
                      <a:endParaRPr lang="en-US" sz="1000"/>
                    </a:p>
                  </a:txBody>
                  <a:tcPr marL="68580" marR="68580" marT="34290" marB="34290"/>
                </a:tc>
                <a:tc>
                  <a:txBody>
                    <a:bodyPr/>
                    <a:lstStyle/>
                    <a:p>
                      <a:pPr algn="ctr"/>
                      <a:r>
                        <a:rPr lang="en-US" sz="1000" dirty="0"/>
                        <a:t>Families</a:t>
                      </a:r>
                    </a:p>
                  </a:txBody>
                  <a:tcPr marL="68580" marR="68580" marT="34290" marB="34290"/>
                </a:tc>
                <a:tc>
                  <a:txBody>
                    <a:bodyPr/>
                    <a:lstStyle/>
                    <a:p>
                      <a:pPr algn="ctr"/>
                      <a:r>
                        <a:rPr lang="en-US" sz="1000" dirty="0"/>
                        <a:t>Dependents</a:t>
                      </a:r>
                    </a:p>
                  </a:txBody>
                  <a:tcPr marL="68580" marR="68580" marT="34290" marB="34290"/>
                </a:tc>
                <a:tc>
                  <a:txBody>
                    <a:bodyPr/>
                    <a:lstStyle/>
                    <a:p>
                      <a:pPr algn="ctr"/>
                      <a:endParaRPr lang="en-US" sz="1000" dirty="0"/>
                    </a:p>
                  </a:txBody>
                  <a:tcPr marL="68580" marR="68580" marT="34290" marB="34290"/>
                </a:tc>
                <a:extLst>
                  <a:ext uri="{0D108BD9-81ED-4DB2-BD59-A6C34878D82A}">
                    <a16:rowId xmlns:a16="http://schemas.microsoft.com/office/drawing/2014/main" val="10001"/>
                  </a:ext>
                </a:extLst>
              </a:tr>
              <a:tr h="377770">
                <a:tc>
                  <a:txBody>
                    <a:bodyPr/>
                    <a:lstStyle/>
                    <a:p>
                      <a:pPr algn="ctr"/>
                      <a:r>
                        <a:rPr lang="en-US" sz="1200" dirty="0"/>
                        <a:t>Storm Surge</a:t>
                      </a:r>
                    </a:p>
                  </a:txBody>
                  <a:tcPr marL="68580" marR="68580" marT="34290" marB="34290"/>
                </a:tc>
                <a:tc>
                  <a:txBody>
                    <a:bodyPr/>
                    <a:lstStyle/>
                    <a:p>
                      <a:pPr algn="ctr"/>
                      <a:r>
                        <a:rPr lang="en-US" sz="1200" dirty="0"/>
                        <a:t>Sept 13,</a:t>
                      </a:r>
                      <a:r>
                        <a:rPr lang="en-US" sz="1200" baseline="0" dirty="0"/>
                        <a:t>  2019</a:t>
                      </a:r>
                      <a:endParaRPr lang="en-US" sz="1200" dirty="0"/>
                    </a:p>
                  </a:txBody>
                  <a:tcPr marL="68580" marR="68580" marT="34290" marB="34290"/>
                </a:tc>
                <a:tc>
                  <a:txBody>
                    <a:bodyPr/>
                    <a:lstStyle/>
                    <a:p>
                      <a:pPr algn="ctr"/>
                      <a:r>
                        <a:rPr lang="en-US" sz="1200" dirty="0"/>
                        <a:t>16</a:t>
                      </a:r>
                    </a:p>
                  </a:txBody>
                  <a:tcPr marL="68580" marR="68580" marT="34290" marB="34290"/>
                </a:tc>
                <a:tc>
                  <a:txBody>
                    <a:bodyPr/>
                    <a:lstStyle/>
                    <a:p>
                      <a:pPr algn="ctr"/>
                      <a:r>
                        <a:rPr lang="en-US" sz="1200" dirty="0"/>
                        <a:t>78</a:t>
                      </a:r>
                    </a:p>
                  </a:txBody>
                  <a:tcPr marL="68580" marR="68580" marT="34290" marB="34290"/>
                </a:tc>
                <a:tc>
                  <a:txBody>
                    <a:bodyPr/>
                    <a:lstStyle/>
                    <a:p>
                      <a:pPr algn="l"/>
                      <a:r>
                        <a:rPr lang="en-US" sz="1200" dirty="0" err="1"/>
                        <a:t>Lamion</a:t>
                      </a:r>
                      <a:r>
                        <a:rPr lang="en-US" sz="1200" dirty="0"/>
                        <a:t>, </a:t>
                      </a:r>
                      <a:r>
                        <a:rPr lang="en-US" sz="1200" dirty="0" err="1"/>
                        <a:t>Bongao</a:t>
                      </a:r>
                      <a:r>
                        <a:rPr lang="en-US" sz="1200" dirty="0"/>
                        <a:t>, </a:t>
                      </a:r>
                      <a:r>
                        <a:rPr lang="en-US" sz="1200" dirty="0" err="1"/>
                        <a:t>Tawi-Tawi</a:t>
                      </a:r>
                      <a:endParaRPr lang="en-US" sz="1200" dirty="0"/>
                    </a:p>
                  </a:txBody>
                  <a:tcPr marL="68580" marR="68580" marT="34290" marB="34290"/>
                </a:tc>
                <a:extLst>
                  <a:ext uri="{0D108BD9-81ED-4DB2-BD59-A6C34878D82A}">
                    <a16:rowId xmlns:a16="http://schemas.microsoft.com/office/drawing/2014/main" val="10002"/>
                  </a:ext>
                </a:extLst>
              </a:tr>
              <a:tr h="377770">
                <a:tc>
                  <a:txBody>
                    <a:bodyPr/>
                    <a:lstStyle/>
                    <a:p>
                      <a:pPr algn="ctr"/>
                      <a:r>
                        <a:rPr lang="en-US" sz="1200" dirty="0"/>
                        <a:t>Storm Surge</a:t>
                      </a:r>
                    </a:p>
                  </a:txBody>
                  <a:tcPr marL="68580" marR="68580" marT="34290" marB="34290"/>
                </a:tc>
                <a:tc>
                  <a:txBody>
                    <a:bodyPr/>
                    <a:lstStyle/>
                    <a:p>
                      <a:pPr algn="ctr"/>
                      <a:r>
                        <a:rPr lang="en-US" sz="1200" dirty="0"/>
                        <a:t>Sept 13,</a:t>
                      </a:r>
                      <a:r>
                        <a:rPr lang="en-US" sz="1200" baseline="0" dirty="0"/>
                        <a:t>  2019</a:t>
                      </a:r>
                      <a:endParaRPr lang="en-US" sz="1200" dirty="0"/>
                    </a:p>
                  </a:txBody>
                  <a:tcPr marL="68580" marR="68580" marT="34290" marB="34290"/>
                </a:tc>
                <a:tc>
                  <a:txBody>
                    <a:bodyPr/>
                    <a:lstStyle/>
                    <a:p>
                      <a:pPr algn="ctr"/>
                      <a:r>
                        <a:rPr lang="en-US" sz="1200" dirty="0"/>
                        <a:t>63</a:t>
                      </a:r>
                    </a:p>
                  </a:txBody>
                  <a:tcPr marL="68580" marR="68580" marT="34290" marB="34290"/>
                </a:tc>
                <a:tc>
                  <a:txBody>
                    <a:bodyPr/>
                    <a:lstStyle/>
                    <a:p>
                      <a:pPr algn="ctr"/>
                      <a:r>
                        <a:rPr lang="en-US" sz="1200" dirty="0"/>
                        <a:t>244</a:t>
                      </a:r>
                    </a:p>
                  </a:txBody>
                  <a:tcPr marL="68580" marR="68580" marT="34290" marB="34290"/>
                </a:tc>
                <a:tc>
                  <a:txBody>
                    <a:bodyPr/>
                    <a:lstStyle/>
                    <a:p>
                      <a:pPr algn="l"/>
                      <a:r>
                        <a:rPr lang="en-US" sz="1200" dirty="0" err="1"/>
                        <a:t>Lamion</a:t>
                      </a:r>
                      <a:r>
                        <a:rPr lang="en-US" sz="1200" dirty="0"/>
                        <a:t>, </a:t>
                      </a:r>
                      <a:r>
                        <a:rPr lang="en-US" sz="1200" dirty="0" err="1"/>
                        <a:t>Bongao</a:t>
                      </a:r>
                      <a:r>
                        <a:rPr lang="en-US" sz="1200" dirty="0"/>
                        <a:t> </a:t>
                      </a:r>
                      <a:r>
                        <a:rPr lang="en-US" sz="1200" dirty="0" err="1"/>
                        <a:t>Tawi-Tawi</a:t>
                      </a:r>
                      <a:endParaRPr lang="en-US" sz="1200" dirty="0"/>
                    </a:p>
                  </a:txBody>
                  <a:tcPr marL="68580" marR="68580" marT="34290" marB="34290"/>
                </a:tc>
                <a:extLst>
                  <a:ext uri="{0D108BD9-81ED-4DB2-BD59-A6C34878D82A}">
                    <a16:rowId xmlns:a16="http://schemas.microsoft.com/office/drawing/2014/main" val="10003"/>
                  </a:ext>
                </a:extLst>
              </a:tr>
              <a:tr h="377770">
                <a:tc>
                  <a:txBody>
                    <a:bodyPr/>
                    <a:lstStyle/>
                    <a:p>
                      <a:pPr algn="ctr"/>
                      <a:r>
                        <a:rPr lang="en-US" sz="1200" dirty="0"/>
                        <a:t>Storm Surge</a:t>
                      </a:r>
                    </a:p>
                  </a:txBody>
                  <a:tcPr marL="68580" marR="68580" marT="34290" marB="34290"/>
                </a:tc>
                <a:tc>
                  <a:txBody>
                    <a:bodyPr/>
                    <a:lstStyle/>
                    <a:p>
                      <a:pPr algn="ctr"/>
                      <a:r>
                        <a:rPr lang="en-US" sz="1200" dirty="0"/>
                        <a:t>Sept 13,</a:t>
                      </a:r>
                      <a:r>
                        <a:rPr lang="en-US" sz="1200" baseline="0" dirty="0"/>
                        <a:t>  2019</a:t>
                      </a:r>
                      <a:endParaRPr lang="en-US" sz="1200" dirty="0"/>
                    </a:p>
                  </a:txBody>
                  <a:tcPr marL="68580" marR="68580" marT="34290" marB="34290"/>
                </a:tc>
                <a:tc>
                  <a:txBody>
                    <a:bodyPr/>
                    <a:lstStyle/>
                    <a:p>
                      <a:pPr algn="ctr"/>
                      <a:r>
                        <a:rPr lang="en-US" sz="1200" dirty="0"/>
                        <a:t>28</a:t>
                      </a:r>
                    </a:p>
                  </a:txBody>
                  <a:tcPr marL="68580" marR="68580" marT="34290" marB="34290"/>
                </a:tc>
                <a:tc>
                  <a:txBody>
                    <a:bodyPr/>
                    <a:lstStyle/>
                    <a:p>
                      <a:pPr algn="ctr"/>
                      <a:r>
                        <a:rPr lang="en-US" sz="1200" dirty="0"/>
                        <a:t>160</a:t>
                      </a:r>
                    </a:p>
                  </a:txBody>
                  <a:tcPr marL="68580" marR="68580" marT="34290" marB="34290"/>
                </a:tc>
                <a:tc>
                  <a:txBody>
                    <a:bodyPr/>
                    <a:lstStyle/>
                    <a:p>
                      <a:pPr algn="l"/>
                      <a:r>
                        <a:rPr lang="en-US" sz="1200" dirty="0" err="1"/>
                        <a:t>Simandagit</a:t>
                      </a:r>
                      <a:r>
                        <a:rPr lang="en-US" sz="1200" dirty="0"/>
                        <a:t>, </a:t>
                      </a:r>
                      <a:r>
                        <a:rPr lang="en-US" sz="1200" dirty="0" err="1"/>
                        <a:t>Bongao</a:t>
                      </a:r>
                      <a:r>
                        <a:rPr lang="en-US" sz="1200" dirty="0"/>
                        <a:t>, </a:t>
                      </a:r>
                      <a:r>
                        <a:rPr lang="en-US" sz="1200" dirty="0" err="1"/>
                        <a:t>Tawi-Tawi</a:t>
                      </a:r>
                      <a:endParaRPr lang="en-US" sz="1200" dirty="0"/>
                    </a:p>
                  </a:txBody>
                  <a:tcPr marL="68580" marR="68580" marT="34290" marB="34290"/>
                </a:tc>
                <a:extLst>
                  <a:ext uri="{0D108BD9-81ED-4DB2-BD59-A6C34878D82A}">
                    <a16:rowId xmlns:a16="http://schemas.microsoft.com/office/drawing/2014/main" val="10004"/>
                  </a:ext>
                </a:extLst>
              </a:tr>
              <a:tr h="589942">
                <a:tc>
                  <a:txBody>
                    <a:bodyPr/>
                    <a:lstStyle/>
                    <a:p>
                      <a:pPr algn="ctr"/>
                      <a:r>
                        <a:rPr lang="en-US" sz="1200" dirty="0"/>
                        <a:t>Storm Surge</a:t>
                      </a:r>
                    </a:p>
                  </a:txBody>
                  <a:tcPr marL="68580" marR="68580" marT="34290" marB="34290"/>
                </a:tc>
                <a:tc>
                  <a:txBody>
                    <a:bodyPr/>
                    <a:lstStyle/>
                    <a:p>
                      <a:pPr algn="ctr"/>
                      <a:r>
                        <a:rPr lang="en-US" sz="1200" dirty="0"/>
                        <a:t>Sept 13,</a:t>
                      </a:r>
                      <a:r>
                        <a:rPr lang="en-US" sz="1200" baseline="0" dirty="0"/>
                        <a:t>  2019</a:t>
                      </a:r>
                      <a:endParaRPr lang="en-US" sz="1200" dirty="0"/>
                    </a:p>
                  </a:txBody>
                  <a:tcPr marL="68580" marR="68580" marT="34290" marB="34290"/>
                </a:tc>
                <a:tc>
                  <a:txBody>
                    <a:bodyPr/>
                    <a:lstStyle/>
                    <a:p>
                      <a:pPr algn="ctr"/>
                      <a:r>
                        <a:rPr lang="en-US" sz="1200" dirty="0"/>
                        <a:t>68</a:t>
                      </a:r>
                    </a:p>
                  </a:txBody>
                  <a:tcPr marL="68580" marR="68580" marT="34290" marB="34290"/>
                </a:tc>
                <a:tc>
                  <a:txBody>
                    <a:bodyPr/>
                    <a:lstStyle/>
                    <a:p>
                      <a:pPr algn="ctr"/>
                      <a:r>
                        <a:rPr lang="en-US" sz="1200" dirty="0"/>
                        <a:t>306</a:t>
                      </a:r>
                    </a:p>
                  </a:txBody>
                  <a:tcPr marL="68580" marR="68580" marT="34290" marB="34290"/>
                </a:tc>
                <a:tc>
                  <a:txBody>
                    <a:bodyPr/>
                    <a:lstStyle/>
                    <a:p>
                      <a:pPr algn="l"/>
                      <a:r>
                        <a:rPr lang="en-US" sz="1200" dirty="0" err="1"/>
                        <a:t>Tubig</a:t>
                      </a:r>
                      <a:r>
                        <a:rPr lang="en-US" sz="1200" dirty="0"/>
                        <a:t> Tanah, </a:t>
                      </a:r>
                      <a:r>
                        <a:rPr lang="en-US" sz="1200" dirty="0" err="1"/>
                        <a:t>Bongao</a:t>
                      </a:r>
                      <a:r>
                        <a:rPr lang="en-US" sz="1200" dirty="0"/>
                        <a:t>, </a:t>
                      </a:r>
                      <a:r>
                        <a:rPr lang="en-US" sz="1200" dirty="0" err="1"/>
                        <a:t>Tawi-Tawi</a:t>
                      </a:r>
                      <a:endParaRPr lang="en-US" sz="1200" dirty="0"/>
                    </a:p>
                  </a:txBody>
                  <a:tcPr marL="68580" marR="68580" marT="34290" marB="34290"/>
                </a:tc>
                <a:extLst>
                  <a:ext uri="{0D108BD9-81ED-4DB2-BD59-A6C34878D82A}">
                    <a16:rowId xmlns:a16="http://schemas.microsoft.com/office/drawing/2014/main" val="10005"/>
                  </a:ext>
                </a:extLst>
              </a:tr>
              <a:tr h="548543">
                <a:tc>
                  <a:txBody>
                    <a:bodyPr/>
                    <a:lstStyle/>
                    <a:p>
                      <a:pPr algn="ctr"/>
                      <a:r>
                        <a:rPr lang="en-US" sz="1100" dirty="0"/>
                        <a:t>Fire</a:t>
                      </a:r>
                    </a:p>
                  </a:txBody>
                  <a:tcPr marL="68580" marR="68580" marT="34290" marB="34290"/>
                </a:tc>
                <a:tc>
                  <a:txBody>
                    <a:bodyPr/>
                    <a:lstStyle/>
                    <a:p>
                      <a:pPr algn="ctr"/>
                      <a:endParaRPr lang="en-US" sz="1100" dirty="0"/>
                    </a:p>
                  </a:txBody>
                  <a:tcPr marL="68580" marR="68580" marT="34290" marB="34290"/>
                </a:tc>
                <a:tc>
                  <a:txBody>
                    <a:bodyPr/>
                    <a:lstStyle/>
                    <a:p>
                      <a:pPr algn="ctr"/>
                      <a:r>
                        <a:rPr lang="en-US" sz="1100" dirty="0"/>
                        <a:t>12</a:t>
                      </a:r>
                    </a:p>
                  </a:txBody>
                  <a:tcPr marL="68580" marR="68580" marT="34290" marB="34290"/>
                </a:tc>
                <a:tc>
                  <a:txBody>
                    <a:bodyPr/>
                    <a:lstStyle/>
                    <a:p>
                      <a:pPr algn="ctr"/>
                      <a:r>
                        <a:rPr lang="en-US" sz="1100" dirty="0"/>
                        <a:t>54</a:t>
                      </a:r>
                    </a:p>
                  </a:txBody>
                  <a:tcPr marL="68580" marR="68580" marT="34290" marB="34290"/>
                </a:tc>
                <a:tc>
                  <a:txBody>
                    <a:bodyPr/>
                    <a:lstStyle/>
                    <a:p>
                      <a:pPr algn="l"/>
                      <a:r>
                        <a:rPr lang="en-US" sz="1100" dirty="0" err="1"/>
                        <a:t>Poblacion</a:t>
                      </a:r>
                      <a:r>
                        <a:rPr lang="en-US" sz="1100" dirty="0"/>
                        <a:t> and </a:t>
                      </a:r>
                      <a:r>
                        <a:rPr lang="en-US" sz="1100" dirty="0" err="1"/>
                        <a:t>Tubig</a:t>
                      </a:r>
                      <a:r>
                        <a:rPr lang="en-US" sz="1100" dirty="0"/>
                        <a:t> Tanah, </a:t>
                      </a:r>
                      <a:r>
                        <a:rPr lang="en-US" sz="1100" dirty="0" err="1"/>
                        <a:t>Bongao</a:t>
                      </a:r>
                      <a:r>
                        <a:rPr lang="en-US" sz="1100" dirty="0"/>
                        <a:t>, </a:t>
                      </a:r>
                      <a:r>
                        <a:rPr lang="en-US" sz="1100" dirty="0" err="1"/>
                        <a:t>Tawi-Tawi</a:t>
                      </a:r>
                      <a:endParaRPr lang="en-US" sz="1100" dirty="0"/>
                    </a:p>
                  </a:txBody>
                  <a:tcPr marL="68580" marR="68580" marT="34290" marB="34290"/>
                </a:tc>
                <a:extLst>
                  <a:ext uri="{0D108BD9-81ED-4DB2-BD59-A6C34878D82A}">
                    <a16:rowId xmlns:a16="http://schemas.microsoft.com/office/drawing/2014/main" val="10006"/>
                  </a:ext>
                </a:extLst>
              </a:tr>
              <a:tr h="377770">
                <a:tc>
                  <a:txBody>
                    <a:bodyPr/>
                    <a:lstStyle/>
                    <a:p>
                      <a:pPr algn="ctr"/>
                      <a:r>
                        <a:rPr lang="en-US" sz="1100" dirty="0"/>
                        <a:t>Family</a:t>
                      </a:r>
                      <a:r>
                        <a:rPr lang="en-US" sz="1100" baseline="0" dirty="0"/>
                        <a:t> Feud</a:t>
                      </a:r>
                      <a:endParaRPr lang="en-US" sz="1100" dirty="0"/>
                    </a:p>
                  </a:txBody>
                  <a:tcPr marL="68580" marR="68580" marT="34290" marB="34290"/>
                </a:tc>
                <a:tc>
                  <a:txBody>
                    <a:bodyPr/>
                    <a:lstStyle/>
                    <a:p>
                      <a:pPr algn="ctr"/>
                      <a:endParaRPr lang="en-US" sz="1100" dirty="0"/>
                    </a:p>
                  </a:txBody>
                  <a:tcPr marL="68580" marR="68580" marT="34290" marB="34290"/>
                </a:tc>
                <a:tc>
                  <a:txBody>
                    <a:bodyPr/>
                    <a:lstStyle/>
                    <a:p>
                      <a:pPr algn="ctr"/>
                      <a:r>
                        <a:rPr lang="en-US" sz="1100" dirty="0"/>
                        <a:t>21</a:t>
                      </a:r>
                    </a:p>
                  </a:txBody>
                  <a:tcPr marL="68580" marR="68580" marT="34290" marB="34290"/>
                </a:tc>
                <a:tc>
                  <a:txBody>
                    <a:bodyPr/>
                    <a:lstStyle/>
                    <a:p>
                      <a:pPr algn="ctr"/>
                      <a:r>
                        <a:rPr lang="en-US" sz="1100" dirty="0"/>
                        <a:t>87</a:t>
                      </a:r>
                    </a:p>
                  </a:txBody>
                  <a:tcPr marL="68580" marR="68580" marT="34290" marB="34290"/>
                </a:tc>
                <a:tc>
                  <a:txBody>
                    <a:bodyPr/>
                    <a:lstStyle/>
                    <a:p>
                      <a:pPr algn="ctr"/>
                      <a:r>
                        <a:rPr lang="en-US" sz="1100" dirty="0" err="1"/>
                        <a:t>Tubig</a:t>
                      </a:r>
                      <a:r>
                        <a:rPr lang="en-US" sz="1100" dirty="0"/>
                        <a:t> Tanah, </a:t>
                      </a:r>
                      <a:r>
                        <a:rPr lang="en-US" sz="1100" dirty="0" err="1"/>
                        <a:t>Bongao</a:t>
                      </a:r>
                      <a:r>
                        <a:rPr lang="en-US" sz="1100" dirty="0"/>
                        <a:t>, </a:t>
                      </a:r>
                      <a:r>
                        <a:rPr lang="en-US" sz="1100" dirty="0" err="1"/>
                        <a:t>Tawi-Tawi</a:t>
                      </a:r>
                      <a:endParaRPr lang="en-US" sz="1100" dirty="0"/>
                    </a:p>
                  </a:txBody>
                  <a:tcPr marL="68580" marR="68580" marT="34290" marB="34290"/>
                </a:tc>
                <a:extLst>
                  <a:ext uri="{0D108BD9-81ED-4DB2-BD59-A6C34878D82A}">
                    <a16:rowId xmlns:a16="http://schemas.microsoft.com/office/drawing/2014/main" val="10007"/>
                  </a:ext>
                </a:extLst>
              </a:tr>
              <a:tr h="377770">
                <a:tc>
                  <a:txBody>
                    <a:bodyPr/>
                    <a:lstStyle/>
                    <a:p>
                      <a:pPr algn="ctr"/>
                      <a:r>
                        <a:rPr lang="en-US" sz="1000" dirty="0"/>
                        <a:t>TOTAL</a:t>
                      </a:r>
                    </a:p>
                  </a:txBody>
                  <a:tcPr marL="68580" marR="68580" marT="34290" marB="34290"/>
                </a:tc>
                <a:tc>
                  <a:txBody>
                    <a:bodyPr/>
                    <a:lstStyle/>
                    <a:p>
                      <a:pPr algn="ctr"/>
                      <a:endParaRPr lang="en-US" sz="1000" dirty="0"/>
                    </a:p>
                  </a:txBody>
                  <a:tcPr marL="68580" marR="68580" marT="34290" marB="34290"/>
                </a:tc>
                <a:tc>
                  <a:txBody>
                    <a:bodyPr/>
                    <a:lstStyle/>
                    <a:p>
                      <a:pPr algn="ctr"/>
                      <a:r>
                        <a:rPr lang="en-US" sz="1000" dirty="0"/>
                        <a:t>208</a:t>
                      </a:r>
                    </a:p>
                  </a:txBody>
                  <a:tcPr marL="68580" marR="68580" marT="34290" marB="34290"/>
                </a:tc>
                <a:tc>
                  <a:txBody>
                    <a:bodyPr/>
                    <a:lstStyle/>
                    <a:p>
                      <a:pPr algn="ctr"/>
                      <a:r>
                        <a:rPr lang="en-US" sz="1000" dirty="0"/>
                        <a:t>929</a:t>
                      </a:r>
                    </a:p>
                  </a:txBody>
                  <a:tcPr marL="68580" marR="68580" marT="34290" marB="34290"/>
                </a:tc>
                <a:tc>
                  <a:txBody>
                    <a:bodyPr/>
                    <a:lstStyle/>
                    <a:p>
                      <a:pPr algn="ctr"/>
                      <a:endParaRPr lang="en-US" sz="1000" dirty="0"/>
                    </a:p>
                  </a:txBody>
                  <a:tcPr marL="68580" marR="68580" marT="34290" marB="34290"/>
                </a:tc>
                <a:extLst>
                  <a:ext uri="{0D108BD9-81ED-4DB2-BD59-A6C34878D82A}">
                    <a16:rowId xmlns:a16="http://schemas.microsoft.com/office/drawing/2014/main" val="10008"/>
                  </a:ext>
                </a:extLst>
              </a:tr>
            </a:tbl>
          </a:graphicData>
        </a:graphic>
      </p:graphicFrame>
      <p:sp>
        <p:nvSpPr>
          <p:cNvPr id="8" name="TextBox 7">
            <a:extLst>
              <a:ext uri="{FF2B5EF4-FFF2-40B4-BE49-F238E27FC236}">
                <a16:creationId xmlns:a16="http://schemas.microsoft.com/office/drawing/2014/main" id="{AC49C5C1-72E1-448A-96AC-290E3C84813B}"/>
              </a:ext>
            </a:extLst>
          </p:cNvPr>
          <p:cNvSpPr txBox="1"/>
          <p:nvPr/>
        </p:nvSpPr>
        <p:spPr>
          <a:xfrm>
            <a:off x="89012" y="56644"/>
            <a:ext cx="6198500" cy="461665"/>
          </a:xfrm>
          <a:prstGeom prst="rect">
            <a:avLst/>
          </a:prstGeom>
          <a:noFill/>
        </p:spPr>
        <p:txBody>
          <a:bodyPr wrap="square" rtlCol="0">
            <a:spAutoFit/>
          </a:bodyPr>
          <a:lstStyle/>
          <a:p>
            <a:r>
              <a:rPr lang="en-US" sz="2400" b="1" dirty="0">
                <a:solidFill>
                  <a:srgbClr val="0072BC"/>
                </a:solidFill>
              </a:rPr>
              <a:t>MSSD </a:t>
            </a:r>
            <a:r>
              <a:rPr lang="en-US" sz="2400" b="1" dirty="0" err="1">
                <a:solidFill>
                  <a:srgbClr val="0072BC"/>
                </a:solidFill>
              </a:rPr>
              <a:t>Tawi-Tawi</a:t>
            </a:r>
            <a:r>
              <a:rPr lang="en-US" sz="2400" b="1" dirty="0">
                <a:solidFill>
                  <a:srgbClr val="0072BC"/>
                </a:solidFill>
              </a:rPr>
              <a:t> Displacement Report</a:t>
            </a:r>
          </a:p>
        </p:txBody>
      </p:sp>
    </p:spTree>
    <p:extLst>
      <p:ext uri="{BB962C8B-B14F-4D97-AF65-F5344CB8AC3E}">
        <p14:creationId xmlns:p14="http://schemas.microsoft.com/office/powerpoint/2010/main" val="1767629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252EE-0A73-4EF6-9187-EC5AEA2171B3}"/>
              </a:ext>
            </a:extLst>
          </p:cNvPr>
          <p:cNvSpPr>
            <a:spLocks noGrp="1"/>
          </p:cNvSpPr>
          <p:nvPr>
            <p:ph idx="1"/>
          </p:nvPr>
        </p:nvSpPr>
        <p:spPr>
          <a:xfrm>
            <a:off x="445063" y="1105574"/>
            <a:ext cx="7962562" cy="3257550"/>
          </a:xfrm>
        </p:spPr>
        <p:txBody>
          <a:bodyPr>
            <a:normAutofit/>
          </a:bodyPr>
          <a:lstStyle/>
          <a:p>
            <a:pPr>
              <a:buFont typeface="Wingdings" panose="05000000000000000000" pitchFamily="2" charset="2"/>
              <a:buChar char="q"/>
            </a:pPr>
            <a:r>
              <a:rPr lang="en-US" sz="2000" dirty="0"/>
              <a:t>55  </a:t>
            </a:r>
            <a:r>
              <a:rPr lang="en-US" sz="2400" dirty="0"/>
              <a:t>beneficiaries received PhP3,500.00 emergency cash subsidy under SAP (4Ps)</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2  beneficiaries received PhP5,000.00 emergency cash subsidy under SAP (Non-4Ps)</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168 received food assistance/welfare goods </a:t>
            </a:r>
          </a:p>
          <a:p>
            <a:pPr>
              <a:buFont typeface="Wingdings" panose="05000000000000000000" pitchFamily="2" charset="2"/>
              <a:buChar char="q"/>
            </a:pPr>
            <a:endParaRPr lang="en-US" sz="2400" dirty="0"/>
          </a:p>
          <a:p>
            <a:endParaRPr lang="en-PH" sz="1200" dirty="0"/>
          </a:p>
        </p:txBody>
      </p:sp>
      <p:sp>
        <p:nvSpPr>
          <p:cNvPr id="7" name="TextBox 6">
            <a:extLst>
              <a:ext uri="{FF2B5EF4-FFF2-40B4-BE49-F238E27FC236}">
                <a16:creationId xmlns:a16="http://schemas.microsoft.com/office/drawing/2014/main" id="{3C9B87AC-A9DD-4CA3-9ED6-0E78A5A9AD52}"/>
              </a:ext>
            </a:extLst>
          </p:cNvPr>
          <p:cNvSpPr txBox="1"/>
          <p:nvPr/>
        </p:nvSpPr>
        <p:spPr>
          <a:xfrm>
            <a:off x="89012" y="56644"/>
            <a:ext cx="6198500" cy="738664"/>
          </a:xfrm>
          <a:prstGeom prst="rect">
            <a:avLst/>
          </a:prstGeom>
          <a:noFill/>
        </p:spPr>
        <p:txBody>
          <a:bodyPr wrap="square" rtlCol="0">
            <a:spAutoFit/>
          </a:bodyPr>
          <a:lstStyle/>
          <a:p>
            <a:r>
              <a:rPr lang="en-US" sz="2400" b="1" dirty="0">
                <a:solidFill>
                  <a:srgbClr val="0072BC"/>
                </a:solidFill>
              </a:rPr>
              <a:t>MSSD </a:t>
            </a:r>
            <a:r>
              <a:rPr lang="en-US" sz="2400" b="1" dirty="0" err="1">
                <a:solidFill>
                  <a:srgbClr val="0072BC"/>
                </a:solidFill>
              </a:rPr>
              <a:t>Tawi</a:t>
            </a:r>
            <a:r>
              <a:rPr lang="en-US" sz="2400" b="1" dirty="0">
                <a:solidFill>
                  <a:srgbClr val="0072BC"/>
                </a:solidFill>
              </a:rPr>
              <a:t> </a:t>
            </a:r>
            <a:r>
              <a:rPr lang="en-US" sz="2400" b="1" dirty="0" err="1">
                <a:solidFill>
                  <a:srgbClr val="0072BC"/>
                </a:solidFill>
              </a:rPr>
              <a:t>Tawi</a:t>
            </a:r>
            <a:r>
              <a:rPr lang="en-US" sz="2400" b="1" dirty="0">
                <a:solidFill>
                  <a:srgbClr val="0072BC"/>
                </a:solidFill>
              </a:rPr>
              <a:t> Displacement Report</a:t>
            </a:r>
          </a:p>
          <a:p>
            <a:r>
              <a:rPr lang="en-US" b="1" dirty="0">
                <a:solidFill>
                  <a:srgbClr val="0072BC"/>
                </a:solidFill>
              </a:rPr>
              <a:t>Assistance Provided to IDPs during COVID-19 Pandemic</a:t>
            </a:r>
            <a:endParaRPr lang="en-PH" b="1" dirty="0">
              <a:solidFill>
                <a:srgbClr val="0072BC"/>
              </a:solidFill>
            </a:endParaRPr>
          </a:p>
        </p:txBody>
      </p:sp>
    </p:spTree>
    <p:extLst>
      <p:ext uri="{BB962C8B-B14F-4D97-AF65-F5344CB8AC3E}">
        <p14:creationId xmlns:p14="http://schemas.microsoft.com/office/powerpoint/2010/main" val="4182494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4076085"/>
              </p:ext>
            </p:extLst>
          </p:nvPr>
        </p:nvGraphicFramePr>
        <p:xfrm>
          <a:off x="307497" y="595909"/>
          <a:ext cx="8529006" cy="4234615"/>
        </p:xfrm>
        <a:graphic>
          <a:graphicData uri="http://schemas.openxmlformats.org/drawingml/2006/table">
            <a:tbl>
              <a:tblPr firstRow="1" bandRow="1">
                <a:tableStyleId>{5C22544A-7EE6-4342-B048-85BDC9FD1C3A}</a:tableStyleId>
              </a:tblPr>
              <a:tblGrid>
                <a:gridCol w="2816919">
                  <a:extLst>
                    <a:ext uri="{9D8B030D-6E8A-4147-A177-3AD203B41FA5}">
                      <a16:colId xmlns:a16="http://schemas.microsoft.com/office/drawing/2014/main" val="20000"/>
                    </a:ext>
                  </a:extLst>
                </a:gridCol>
                <a:gridCol w="2738672">
                  <a:extLst>
                    <a:ext uri="{9D8B030D-6E8A-4147-A177-3AD203B41FA5}">
                      <a16:colId xmlns:a16="http://schemas.microsoft.com/office/drawing/2014/main" val="20001"/>
                    </a:ext>
                  </a:extLst>
                </a:gridCol>
                <a:gridCol w="2973415">
                  <a:extLst>
                    <a:ext uri="{9D8B030D-6E8A-4147-A177-3AD203B41FA5}">
                      <a16:colId xmlns:a16="http://schemas.microsoft.com/office/drawing/2014/main" val="20002"/>
                    </a:ext>
                  </a:extLst>
                </a:gridCol>
              </a:tblGrid>
              <a:tr h="660872">
                <a:tc>
                  <a:txBody>
                    <a:bodyPr/>
                    <a:lstStyle/>
                    <a:p>
                      <a:pPr algn="ctr"/>
                      <a:r>
                        <a:rPr lang="en-US" sz="1000" dirty="0"/>
                        <a:t>ISSUES AND CONCERNS</a:t>
                      </a:r>
                    </a:p>
                  </a:txBody>
                  <a:tcPr marL="68580" marR="68580" marT="34290" marB="34290"/>
                </a:tc>
                <a:tc>
                  <a:txBody>
                    <a:bodyPr/>
                    <a:lstStyle/>
                    <a:p>
                      <a:pPr algn="ctr"/>
                      <a:r>
                        <a:rPr lang="en-US" sz="1000" dirty="0"/>
                        <a:t>GAPS AND CHALLENGES</a:t>
                      </a:r>
                    </a:p>
                  </a:txBody>
                  <a:tcPr marL="68580" marR="68580" marT="34290" marB="34290"/>
                </a:tc>
                <a:tc>
                  <a:txBody>
                    <a:bodyPr/>
                    <a:lstStyle/>
                    <a:p>
                      <a:pPr algn="ctr"/>
                      <a:r>
                        <a:rPr lang="en-US" sz="1000" dirty="0"/>
                        <a:t>RESPONSES</a:t>
                      </a:r>
                    </a:p>
                  </a:txBody>
                  <a:tcPr marL="68580" marR="68580" marT="34290" marB="34290"/>
                </a:tc>
                <a:extLst>
                  <a:ext uri="{0D108BD9-81ED-4DB2-BD59-A6C34878D82A}">
                    <a16:rowId xmlns:a16="http://schemas.microsoft.com/office/drawing/2014/main" val="10000"/>
                  </a:ext>
                </a:extLst>
              </a:tr>
              <a:tr h="772225">
                <a:tc>
                  <a:txBody>
                    <a:bodyPr/>
                    <a:lstStyle/>
                    <a:p>
                      <a:pPr algn="ctr"/>
                      <a:endParaRPr lang="en-US" sz="1100" dirty="0"/>
                    </a:p>
                    <a:p>
                      <a:pPr algn="ctr"/>
                      <a:r>
                        <a:rPr lang="en-US" sz="1100" dirty="0"/>
                        <a:t>Absence of funds for purchase of construction material</a:t>
                      </a:r>
                      <a:r>
                        <a:rPr lang="en-US" sz="1100" baseline="0" dirty="0"/>
                        <a:t>s for rebuilding of their houses</a:t>
                      </a:r>
                      <a:endParaRPr lang="en-US" sz="1100" dirty="0"/>
                    </a:p>
                  </a:txBody>
                  <a:tcPr marL="68580" marR="68580" marT="34290" marB="34290"/>
                </a:tc>
                <a:tc>
                  <a:txBody>
                    <a:bodyPr/>
                    <a:lstStyle/>
                    <a:p>
                      <a:pPr algn="ctr"/>
                      <a:endParaRPr lang="en-US" sz="1100" dirty="0"/>
                    </a:p>
                    <a:p>
                      <a:pPr algn="ctr"/>
                      <a:r>
                        <a:rPr lang="en-US" sz="1100" dirty="0"/>
                        <a:t>Insufficient</a:t>
                      </a:r>
                      <a:r>
                        <a:rPr lang="en-US" sz="1100" baseline="0" dirty="0"/>
                        <a:t> budget to cover the costs of rebuilding their houses</a:t>
                      </a:r>
                      <a:endParaRPr lang="en-US" sz="1100" dirty="0"/>
                    </a:p>
                  </a:txBody>
                  <a:tcPr marL="68580" marR="68580" marT="34290" marB="34290"/>
                </a:tc>
                <a:tc>
                  <a:txBody>
                    <a:bodyPr/>
                    <a:lstStyle/>
                    <a:p>
                      <a:pPr algn="ctr"/>
                      <a:endParaRPr lang="en-US" sz="1100" dirty="0"/>
                    </a:p>
                    <a:p>
                      <a:pPr algn="ctr"/>
                      <a:r>
                        <a:rPr lang="en-US" sz="1100" dirty="0"/>
                        <a:t>Provision of Cash Assistance by MLGUs </a:t>
                      </a:r>
                    </a:p>
                  </a:txBody>
                  <a:tcPr marL="68580" marR="68580" marT="34290" marB="34290"/>
                </a:tc>
                <a:extLst>
                  <a:ext uri="{0D108BD9-81ED-4DB2-BD59-A6C34878D82A}">
                    <a16:rowId xmlns:a16="http://schemas.microsoft.com/office/drawing/2014/main" val="10001"/>
                  </a:ext>
                </a:extLst>
              </a:tr>
              <a:tr h="0">
                <a:tc>
                  <a:txBody>
                    <a:bodyPr/>
                    <a:lstStyle/>
                    <a:p>
                      <a:pPr algn="ctr"/>
                      <a:r>
                        <a:rPr lang="en-US" sz="1100" dirty="0"/>
                        <a:t>Absence of relocation</a:t>
                      </a:r>
                      <a:r>
                        <a:rPr lang="en-US" sz="1100" baseline="0" dirty="0"/>
                        <a:t> areas for families who do not want to rebuild their houses in the same location due to fear of </a:t>
                      </a:r>
                      <a:r>
                        <a:rPr lang="en-US" sz="1100" baseline="0" dirty="0" err="1"/>
                        <a:t>reccurrence</a:t>
                      </a:r>
                      <a:r>
                        <a:rPr lang="en-US" sz="1100" baseline="0" dirty="0"/>
                        <a:t> of same calamity</a:t>
                      </a:r>
                      <a:endParaRPr lang="en-US" sz="1100" dirty="0"/>
                    </a:p>
                    <a:p>
                      <a:pPr algn="ctr"/>
                      <a:endParaRPr lang="en-US" sz="1100" dirty="0"/>
                    </a:p>
                  </a:txBody>
                  <a:tcPr marL="68580" marR="68580" marT="34290" marB="34290"/>
                </a:tc>
                <a:tc>
                  <a:txBody>
                    <a:bodyPr/>
                    <a:lstStyle/>
                    <a:p>
                      <a:pPr algn="ctr"/>
                      <a:r>
                        <a:rPr lang="en-US" sz="1100" dirty="0"/>
                        <a:t>Areas accessible to their job/s </a:t>
                      </a:r>
                      <a:r>
                        <a:rPr lang="en-US" sz="1100" baseline="0" dirty="0"/>
                        <a:t> and other social structures like schools, markets, etc.</a:t>
                      </a:r>
                      <a:endParaRPr lang="en-US" sz="1100" dirty="0"/>
                    </a:p>
                  </a:txBody>
                  <a:tcPr marL="68580" marR="68580" marT="34290" marB="34290"/>
                </a:tc>
                <a:tc>
                  <a:txBody>
                    <a:bodyPr/>
                    <a:lstStyle/>
                    <a:p>
                      <a:pPr algn="ctr"/>
                      <a:r>
                        <a:rPr lang="en-US" sz="1100" dirty="0"/>
                        <a:t>Relocation</a:t>
                      </a:r>
                      <a:r>
                        <a:rPr lang="en-US" sz="1100" baseline="0" dirty="0"/>
                        <a:t> sites provided by MLGU </a:t>
                      </a:r>
                      <a:endParaRPr lang="en-US" sz="1100" dirty="0"/>
                    </a:p>
                  </a:txBody>
                  <a:tcPr marL="68580" marR="68580" marT="34290" marB="34290"/>
                </a:tc>
                <a:extLst>
                  <a:ext uri="{0D108BD9-81ED-4DB2-BD59-A6C34878D82A}">
                    <a16:rowId xmlns:a16="http://schemas.microsoft.com/office/drawing/2014/main" val="10002"/>
                  </a:ext>
                </a:extLst>
              </a:tr>
              <a:tr h="947369">
                <a:tc>
                  <a:txBody>
                    <a:bodyPr/>
                    <a:lstStyle/>
                    <a:p>
                      <a:pPr algn="ctr"/>
                      <a:r>
                        <a:rPr lang="en-US" sz="1100" dirty="0"/>
                        <a:t>Absence of safe</a:t>
                      </a:r>
                      <a:r>
                        <a:rPr lang="en-US" sz="1100" baseline="0" dirty="0"/>
                        <a:t> water and lighting facilities for families relocated to other location provided by LGUs</a:t>
                      </a:r>
                      <a:endParaRPr lang="en-US" sz="1100" dirty="0"/>
                    </a:p>
                    <a:p>
                      <a:pPr algn="ctr"/>
                      <a:endParaRPr lang="en-US" sz="1100" dirty="0"/>
                    </a:p>
                  </a:txBody>
                  <a:tcPr marL="68580" marR="68580" marT="34290" marB="34290"/>
                </a:tc>
                <a:tc>
                  <a:txBody>
                    <a:bodyPr/>
                    <a:lstStyle/>
                    <a:p>
                      <a:pPr algn="ctr"/>
                      <a:r>
                        <a:rPr lang="en-US" sz="1100" dirty="0"/>
                        <a:t>Absence</a:t>
                      </a:r>
                      <a:r>
                        <a:rPr lang="en-US" sz="1100" baseline="0" dirty="0"/>
                        <a:t> of safe water and lighting facilities </a:t>
                      </a:r>
                      <a:endParaRPr lang="en-US" sz="1100" dirty="0"/>
                    </a:p>
                  </a:txBody>
                  <a:tcPr marL="68580" marR="68580" marT="34290" marB="34290"/>
                </a:tc>
                <a:tc>
                  <a:txBody>
                    <a:bodyPr/>
                    <a:lstStyle/>
                    <a:p>
                      <a:pPr algn="ctr"/>
                      <a:r>
                        <a:rPr lang="en-US" sz="1100" dirty="0"/>
                        <a:t>Coordination with BLGUs for the provision of water and lighting facilities</a:t>
                      </a:r>
                    </a:p>
                  </a:txBody>
                  <a:tcPr marL="68580" marR="68580" marT="34290" marB="34290"/>
                </a:tc>
                <a:extLst>
                  <a:ext uri="{0D108BD9-81ED-4DB2-BD59-A6C34878D82A}">
                    <a16:rowId xmlns:a16="http://schemas.microsoft.com/office/drawing/2014/main" val="10003"/>
                  </a:ext>
                </a:extLst>
              </a:tr>
              <a:tr h="947369">
                <a:tc>
                  <a:txBody>
                    <a:bodyPr/>
                    <a:lstStyle/>
                    <a:p>
                      <a:pPr algn="ctr"/>
                      <a:endParaRPr lang="en-US" sz="1100" dirty="0"/>
                    </a:p>
                    <a:p>
                      <a:pPr algn="ctr"/>
                      <a:r>
                        <a:rPr lang="en-US" sz="1100" dirty="0"/>
                        <a:t>Financial Constraints</a:t>
                      </a:r>
                    </a:p>
                  </a:txBody>
                  <a:tcPr marL="68580" marR="68580" marT="34290" marB="34290"/>
                </a:tc>
                <a:tc>
                  <a:txBody>
                    <a:bodyPr/>
                    <a:lstStyle/>
                    <a:p>
                      <a:pPr algn="ctr"/>
                      <a:endParaRPr lang="en-US" sz="1100" dirty="0"/>
                    </a:p>
                    <a:p>
                      <a:pPr algn="ctr"/>
                      <a:r>
                        <a:rPr lang="en-US" sz="1100" dirty="0"/>
                        <a:t>Families’ </a:t>
                      </a:r>
                      <a:r>
                        <a:rPr lang="en-US" sz="1100" baseline="0" dirty="0"/>
                        <a:t>budget exhausted to provide necessities during the evacuation period  </a:t>
                      </a:r>
                      <a:endParaRPr lang="en-US" sz="1100" dirty="0"/>
                    </a:p>
                  </a:txBody>
                  <a:tcPr marL="68580" marR="68580" marT="34290" marB="34290"/>
                </a:tc>
                <a:tc>
                  <a:txBody>
                    <a:bodyPr/>
                    <a:lstStyle/>
                    <a:p>
                      <a:pPr algn="ctr"/>
                      <a:endParaRPr lang="en-US" sz="1100" dirty="0"/>
                    </a:p>
                    <a:p>
                      <a:pPr algn="ctr"/>
                      <a:r>
                        <a:rPr lang="en-US" sz="1100" dirty="0"/>
                        <a:t>Cash assistance</a:t>
                      </a:r>
                      <a:r>
                        <a:rPr lang="en-US" sz="1100" baseline="0" dirty="0"/>
                        <a:t> of PhP5,000.00 for fire victims provided by DSWD</a:t>
                      </a:r>
                    </a:p>
                    <a:p>
                      <a:pPr algn="ctr"/>
                      <a:endParaRPr lang="en-US" sz="1100" baseline="0" dirty="0"/>
                    </a:p>
                    <a:p>
                      <a:pPr algn="ctr"/>
                      <a:r>
                        <a:rPr lang="en-US" sz="1100" dirty="0"/>
                        <a:t>Food assistance provided by DSWD</a:t>
                      </a:r>
                    </a:p>
                  </a:txBody>
                  <a:tcPr marL="68580" marR="68580" marT="34290" marB="34290"/>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1392FF7C-2F1B-4859-B96E-6D8380883C75}"/>
              </a:ext>
            </a:extLst>
          </p:cNvPr>
          <p:cNvSpPr txBox="1"/>
          <p:nvPr/>
        </p:nvSpPr>
        <p:spPr>
          <a:xfrm>
            <a:off x="153749" y="97243"/>
            <a:ext cx="6198500" cy="461665"/>
          </a:xfrm>
          <a:prstGeom prst="rect">
            <a:avLst/>
          </a:prstGeom>
          <a:noFill/>
        </p:spPr>
        <p:txBody>
          <a:bodyPr wrap="square" rtlCol="0">
            <a:spAutoFit/>
          </a:bodyPr>
          <a:lstStyle/>
          <a:p>
            <a:r>
              <a:rPr lang="en-US" sz="2400" b="1" dirty="0">
                <a:solidFill>
                  <a:srgbClr val="0072BC"/>
                </a:solidFill>
              </a:rPr>
              <a:t>MSSD </a:t>
            </a:r>
            <a:r>
              <a:rPr lang="en-US" sz="2400" b="1" dirty="0" err="1">
                <a:solidFill>
                  <a:srgbClr val="0072BC"/>
                </a:solidFill>
              </a:rPr>
              <a:t>Tawi-Tawi</a:t>
            </a:r>
            <a:r>
              <a:rPr lang="en-US" sz="2400" b="1" dirty="0">
                <a:solidFill>
                  <a:srgbClr val="0072BC"/>
                </a:solidFill>
              </a:rPr>
              <a:t> Displacement Report</a:t>
            </a:r>
          </a:p>
        </p:txBody>
      </p:sp>
    </p:spTree>
    <p:extLst>
      <p:ext uri="{BB962C8B-B14F-4D97-AF65-F5344CB8AC3E}">
        <p14:creationId xmlns:p14="http://schemas.microsoft.com/office/powerpoint/2010/main" val="3911494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A74E74-6085-444B-949B-732154C5C0B4}"/>
              </a:ext>
            </a:extLst>
          </p:cNvPr>
          <p:cNvSpPr>
            <a:spLocks noGrp="1"/>
          </p:cNvSpPr>
          <p:nvPr>
            <p:ph type="ctrTitle"/>
          </p:nvPr>
        </p:nvSpPr>
        <p:spPr/>
        <p:txBody>
          <a:bodyPr/>
          <a:lstStyle/>
          <a:p>
            <a:r>
              <a:rPr lang="en-US" b="1" dirty="0">
                <a:solidFill>
                  <a:srgbClr val="0072BC"/>
                </a:solidFill>
              </a:rPr>
              <a:t>UPDATES FROM PARTNERS</a:t>
            </a:r>
            <a:endParaRPr lang="en-PH" b="1" dirty="0">
              <a:solidFill>
                <a:srgbClr val="0072BC"/>
              </a:solidFill>
            </a:endParaRPr>
          </a:p>
        </p:txBody>
      </p:sp>
    </p:spTree>
    <p:extLst>
      <p:ext uri="{BB962C8B-B14F-4D97-AF65-F5344CB8AC3E}">
        <p14:creationId xmlns:p14="http://schemas.microsoft.com/office/powerpoint/2010/main" val="2424474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FB263D39-4380-4FD4-8323-56746D2907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2987" y="728041"/>
            <a:ext cx="45180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89674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9">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71027"/>
            <a:ext cx="8793480" cy="4783454"/>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439C625F-AABD-4713-B17C-7D2BB8E7C34F}"/>
              </a:ext>
            </a:extLst>
          </p:cNvPr>
          <p:cNvSpPr>
            <a:spLocks noGrp="1"/>
          </p:cNvSpPr>
          <p:nvPr>
            <p:ph type="ctrTitle"/>
          </p:nvPr>
        </p:nvSpPr>
        <p:spPr>
          <a:xfrm>
            <a:off x="239412" y="630711"/>
            <a:ext cx="5105678" cy="1839234"/>
          </a:xfrm>
        </p:spPr>
        <p:txBody>
          <a:bodyPr vert="horz" lIns="91440" tIns="45720" rIns="91440" bIns="45720" rtlCol="0" anchor="ctr">
            <a:noAutofit/>
          </a:bodyPr>
          <a:lstStyle/>
          <a:p>
            <a:pPr defTabSz="914400"/>
            <a:r>
              <a:rPr lang="en-US" sz="1800" b="1" dirty="0">
                <a:solidFill>
                  <a:schemeClr val="bg1"/>
                </a:solidFill>
                <a:effectLst>
                  <a:outerShdw blurRad="38100" dist="38100" dir="2700000" algn="tl">
                    <a:srgbClr val="000000">
                      <a:alpha val="43137"/>
                    </a:srgbClr>
                  </a:outerShdw>
                </a:effectLst>
                <a:highlight>
                  <a:srgbClr val="0000FF"/>
                </a:highlight>
                <a:latin typeface="+mn-lt"/>
              </a:rPr>
              <a:t>Mindanao Virtual Protection Coordination Platform </a:t>
            </a:r>
            <a:r>
              <a:rPr lang="en-US" sz="1600" b="1" dirty="0">
                <a:solidFill>
                  <a:srgbClr val="0072BC"/>
                </a:solidFill>
                <a:effectLst>
                  <a:outerShdw blurRad="38100" dist="38100" dir="2700000" algn="tl">
                    <a:srgbClr val="000000">
                      <a:alpha val="43137"/>
                    </a:srgbClr>
                  </a:outerShdw>
                </a:effectLst>
                <a:latin typeface="+mn-lt"/>
              </a:rPr>
              <a:t>Responding to Protection Concerns and Displacement </a:t>
            </a:r>
            <a:br>
              <a:rPr lang="en-US" sz="1600" b="1" dirty="0">
                <a:solidFill>
                  <a:srgbClr val="0072BC"/>
                </a:solidFill>
                <a:effectLst>
                  <a:outerShdw blurRad="38100" dist="38100" dir="2700000" algn="tl">
                    <a:srgbClr val="000000">
                      <a:alpha val="43137"/>
                    </a:srgbClr>
                  </a:outerShdw>
                </a:effectLst>
                <a:latin typeface="+mn-lt"/>
              </a:rPr>
            </a:br>
            <a:r>
              <a:rPr lang="en-US" sz="1600" b="1" dirty="0">
                <a:solidFill>
                  <a:srgbClr val="0072BC"/>
                </a:solidFill>
                <a:effectLst>
                  <a:outerShdw blurRad="38100" dist="38100" dir="2700000" algn="tl">
                    <a:srgbClr val="000000">
                      <a:alpha val="43137"/>
                    </a:srgbClr>
                  </a:outerShdw>
                </a:effectLst>
                <a:latin typeface="+mn-lt"/>
              </a:rPr>
              <a:t>in the Context of COVID-19 Pandemic   </a:t>
            </a:r>
            <a:endParaRPr lang="en-US" sz="1800" b="1" dirty="0">
              <a:solidFill>
                <a:srgbClr val="0072BC"/>
              </a:solidFill>
              <a:effectLst>
                <a:outerShdw blurRad="38100" dist="38100" dir="2700000" algn="tl">
                  <a:srgbClr val="000000">
                    <a:alpha val="43137"/>
                  </a:srgbClr>
                </a:outerShdw>
              </a:effectLst>
              <a:latin typeface="+mn-lt"/>
            </a:endParaRPr>
          </a:p>
        </p:txBody>
      </p:sp>
      <p:sp>
        <p:nvSpPr>
          <p:cNvPr id="5" name="Subtitle 4">
            <a:extLst>
              <a:ext uri="{FF2B5EF4-FFF2-40B4-BE49-F238E27FC236}">
                <a16:creationId xmlns:a16="http://schemas.microsoft.com/office/drawing/2014/main" id="{34255C76-E52D-42DA-A187-0F06CBD1B564}"/>
              </a:ext>
            </a:extLst>
          </p:cNvPr>
          <p:cNvSpPr>
            <a:spLocks noGrp="1"/>
          </p:cNvSpPr>
          <p:nvPr>
            <p:ph type="subTitle" idx="1"/>
          </p:nvPr>
        </p:nvSpPr>
        <p:spPr>
          <a:xfrm>
            <a:off x="766703" y="2929629"/>
            <a:ext cx="4504644" cy="1127921"/>
          </a:xfrm>
        </p:spPr>
        <p:txBody>
          <a:bodyPr vert="horz" lIns="91440" tIns="45720" rIns="91440" bIns="45720" rtlCol="0">
            <a:normAutofit/>
          </a:bodyPr>
          <a:lstStyle/>
          <a:p>
            <a:pPr defTabSz="914400">
              <a:lnSpc>
                <a:spcPct val="100000"/>
              </a:lnSpc>
              <a:spcBef>
                <a:spcPts val="0"/>
              </a:spcBef>
            </a:pPr>
            <a:r>
              <a:rPr lang="en-US" b="1" dirty="0">
                <a:solidFill>
                  <a:srgbClr val="0072BC"/>
                </a:solidFill>
                <a:effectLst>
                  <a:outerShdw blurRad="38100" dist="38100" dir="2700000" algn="tl">
                    <a:srgbClr val="000000">
                      <a:alpha val="43137"/>
                    </a:srgbClr>
                  </a:outerShdw>
                </a:effectLst>
              </a:rPr>
              <a:t>PROTECTION MEETING</a:t>
            </a:r>
          </a:p>
          <a:p>
            <a:pPr defTabSz="914400">
              <a:lnSpc>
                <a:spcPct val="100000"/>
              </a:lnSpc>
              <a:spcBef>
                <a:spcPts val="0"/>
              </a:spcBef>
            </a:pPr>
            <a:r>
              <a:rPr lang="en-US" b="1" dirty="0">
                <a:solidFill>
                  <a:srgbClr val="0072BC"/>
                </a:solidFill>
                <a:effectLst>
                  <a:outerShdw blurRad="38100" dist="38100" dir="2700000" algn="tl">
                    <a:srgbClr val="000000">
                      <a:alpha val="43137"/>
                    </a:srgbClr>
                  </a:outerShdw>
                </a:effectLst>
              </a:rPr>
              <a:t>led by DSWD and co-led by UNHCR</a:t>
            </a:r>
          </a:p>
          <a:p>
            <a:pPr defTabSz="914400">
              <a:lnSpc>
                <a:spcPct val="100000"/>
              </a:lnSpc>
              <a:spcBef>
                <a:spcPts val="0"/>
              </a:spcBef>
            </a:pPr>
            <a:r>
              <a:rPr lang="en-US" b="1" dirty="0">
                <a:solidFill>
                  <a:srgbClr val="0072BC"/>
                </a:solidFill>
                <a:effectLst>
                  <a:outerShdw blurRad="38100" dist="38100" dir="2700000" algn="tl">
                    <a:srgbClr val="000000">
                      <a:alpha val="43137"/>
                    </a:srgbClr>
                  </a:outerShdw>
                </a:effectLst>
              </a:rPr>
              <a:t>23 June 2020</a:t>
            </a:r>
          </a:p>
        </p:txBody>
      </p:sp>
      <p:sp>
        <p:nvSpPr>
          <p:cNvPr id="28" name="Rectangle 21">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0349" y="524779"/>
            <a:ext cx="3086100" cy="4107942"/>
          </a:xfrm>
          <a:prstGeom prst="rect">
            <a:avLst/>
          </a:prstGeom>
          <a:solidFill>
            <a:srgbClr val="FFFFFF"/>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F4D8ECDD-3DE4-4540-B31C-C6DA6C47DE11}"/>
              </a:ext>
            </a:extLst>
          </p:cNvPr>
          <p:cNvPicPr/>
          <p:nvPr/>
        </p:nvPicPr>
        <p:blipFill rotWithShape="1">
          <a:blip r:embed="rId3">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rcRect l="7651" r="6920" b="13513"/>
          <a:stretch/>
        </p:blipFill>
        <p:spPr bwMode="auto">
          <a:xfrm>
            <a:off x="5832944" y="767639"/>
            <a:ext cx="2460909" cy="2225310"/>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BA086856-05FE-4AA6-966F-7BB462FA71A2}"/>
              </a:ext>
            </a:extLst>
          </p:cNvPr>
          <p:cNvSpPr/>
          <p:nvPr/>
        </p:nvSpPr>
        <p:spPr>
          <a:xfrm>
            <a:off x="5520349" y="3786175"/>
            <a:ext cx="3053621" cy="707886"/>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2BC"/>
                </a:solidFill>
                <a:effectLst>
                  <a:outerShdw blurRad="38100" dist="38100" dir="2700000" algn="tl">
                    <a:srgbClr val="000000">
                      <a:alpha val="43137"/>
                    </a:srgbClr>
                  </a:outerShdw>
                </a:effectLst>
                <a:uLnTx/>
                <a:uFillTx/>
                <a:latin typeface="Calibri" panose="020F0502020204030204"/>
                <a:ea typeface="+mn-ea"/>
                <a:cs typeface="+mn-cs"/>
              </a:rPr>
              <a:t>5</a:t>
            </a:r>
            <a:r>
              <a:rPr kumimoji="0" lang="en-US" sz="2000" b="1" i="0" u="none" strike="noStrike" kern="1200" cap="none" spc="0" normalizeH="0" baseline="30000" noProof="0" dirty="0">
                <a:ln>
                  <a:noFill/>
                </a:ln>
                <a:solidFill>
                  <a:srgbClr val="0072BC"/>
                </a:solidFill>
                <a:effectLst>
                  <a:outerShdw blurRad="38100" dist="38100" dir="2700000" algn="tl">
                    <a:srgbClr val="000000">
                      <a:alpha val="43137"/>
                    </a:srgbClr>
                  </a:outerShdw>
                </a:effectLst>
                <a:uLnTx/>
                <a:uFillTx/>
                <a:latin typeface="Calibri" panose="020F0502020204030204"/>
                <a:ea typeface="+mn-ea"/>
                <a:cs typeface="+mn-cs"/>
              </a:rPr>
              <a:t>th</a:t>
            </a:r>
            <a:r>
              <a:rPr kumimoji="0" lang="en-US" sz="2000" b="1" i="0" u="none" strike="noStrike" kern="1200" cap="none" spc="0" normalizeH="0" baseline="0" noProof="0" dirty="0">
                <a:ln>
                  <a:noFill/>
                </a:ln>
                <a:solidFill>
                  <a:srgbClr val="0072BC"/>
                </a:solidFill>
                <a:effectLst>
                  <a:outerShdw blurRad="38100" dist="38100" dir="2700000" algn="tl">
                    <a:srgbClr val="000000">
                      <a:alpha val="43137"/>
                    </a:srgbClr>
                  </a:outerShdw>
                </a:effectLst>
                <a:uLnTx/>
                <a:uFillTx/>
                <a:latin typeface="Calibri" panose="020F0502020204030204"/>
                <a:ea typeface="+mn-ea"/>
                <a:cs typeface="+mn-cs"/>
              </a:rPr>
              <a:t> MVPCP Second Session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2BC"/>
                </a:solidFill>
                <a:effectLst>
                  <a:outerShdw blurRad="38100" dist="38100" dir="2700000" algn="tl">
                    <a:srgbClr val="000000">
                      <a:alpha val="43137"/>
                    </a:srgbClr>
                  </a:outerShdw>
                </a:effectLst>
                <a:uLnTx/>
                <a:uFillTx/>
                <a:latin typeface="Calibri" panose="020F0502020204030204"/>
                <a:ea typeface="+mn-ea"/>
                <a:cs typeface="+mn-cs"/>
              </a:rPr>
              <a:t>on Non-BARMM</a:t>
            </a:r>
          </a:p>
        </p:txBody>
      </p:sp>
    </p:spTree>
    <p:extLst>
      <p:ext uri="{BB962C8B-B14F-4D97-AF65-F5344CB8AC3E}">
        <p14:creationId xmlns:p14="http://schemas.microsoft.com/office/powerpoint/2010/main" val="312391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a:extLst>
              <a:ext uri="{FF2B5EF4-FFF2-40B4-BE49-F238E27FC236}">
                <a16:creationId xmlns:a16="http://schemas.microsoft.com/office/drawing/2014/main" id="{A77CD419-4CDD-409C-A74B-966B7A0D90C5}"/>
              </a:ext>
            </a:extLst>
          </p:cNvPr>
          <p:cNvSpPr txBox="1">
            <a:spLocks noChangeArrowheads="1"/>
          </p:cNvSpPr>
          <p:nvPr/>
        </p:nvSpPr>
        <p:spPr>
          <a:xfrm>
            <a:off x="-1841" y="0"/>
            <a:ext cx="9144000" cy="699247"/>
          </a:xfrm>
          <a:prstGeom prst="rect">
            <a:avLst/>
          </a:prstGeom>
          <a:solidFill>
            <a:srgbClr val="0072BC"/>
          </a:solidFill>
        </p:spPr>
        <p:txBody>
          <a:bodyPr vert="horz" lIns="0" tIns="0" rIns="0" bIns="0" rtlCol="0" anchor="b" anchorCtr="0">
            <a:normAutofit fontScale="55000" lnSpcReduction="20000"/>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altLang="en-US" sz="2900" dirty="0">
                <a:solidFill>
                  <a:schemeClr val="bg1"/>
                </a:solidFill>
              </a:rPr>
              <a:t>	</a:t>
            </a:r>
          </a:p>
          <a:p>
            <a:r>
              <a:rPr lang="en-US" altLang="en-US" sz="2900" dirty="0">
                <a:solidFill>
                  <a:schemeClr val="bg1"/>
                </a:solidFill>
              </a:rPr>
              <a:t>	Review of the previous minutes of the meeting</a:t>
            </a:r>
          </a:p>
          <a:p>
            <a:r>
              <a:rPr lang="en-US" altLang="en-US" sz="2900" dirty="0">
                <a:solidFill>
                  <a:srgbClr val="FFFF00"/>
                </a:solidFill>
              </a:rPr>
              <a:t>	ACTION POINTS</a:t>
            </a:r>
          </a:p>
          <a:p>
            <a:r>
              <a:rPr lang="en-US" altLang="en-US" sz="2900" dirty="0">
                <a:solidFill>
                  <a:schemeClr val="bg1"/>
                </a:solidFill>
              </a:rPr>
              <a:t> </a:t>
            </a:r>
            <a:endParaRPr lang="en-US" altLang="en-US" sz="4050" dirty="0">
              <a:solidFill>
                <a:schemeClr val="bg1"/>
              </a:solidFill>
            </a:endParaRPr>
          </a:p>
        </p:txBody>
      </p:sp>
      <p:sp>
        <p:nvSpPr>
          <p:cNvPr id="3" name="Content Placeholder 2">
            <a:extLst>
              <a:ext uri="{FF2B5EF4-FFF2-40B4-BE49-F238E27FC236}">
                <a16:creationId xmlns:a16="http://schemas.microsoft.com/office/drawing/2014/main" id="{2A44B9EA-3165-43FD-AA6B-AEB13F18B6E2}"/>
              </a:ext>
            </a:extLst>
          </p:cNvPr>
          <p:cNvSpPr>
            <a:spLocks noGrp="1"/>
          </p:cNvSpPr>
          <p:nvPr>
            <p:ph idx="1"/>
          </p:nvPr>
        </p:nvSpPr>
        <p:spPr>
          <a:xfrm>
            <a:off x="213614" y="1251171"/>
            <a:ext cx="8713090" cy="3047999"/>
          </a:xfrm>
        </p:spPr>
        <p:txBody>
          <a:bodyPr>
            <a:normAutofit fontScale="77500" lnSpcReduction="20000"/>
          </a:bodyPr>
          <a:lstStyle/>
          <a:p>
            <a:pPr>
              <a:buFont typeface="Wingdings" panose="05000000000000000000" pitchFamily="2" charset="2"/>
              <a:buChar char="§"/>
            </a:pPr>
            <a:r>
              <a:rPr lang="en-GB" dirty="0"/>
              <a:t>Basilan PSWDO to provide report on the key protection updates in Basilan</a:t>
            </a:r>
            <a:endParaRPr lang="en-PH" dirty="0"/>
          </a:p>
          <a:p>
            <a:pPr>
              <a:buFont typeface="Wingdings" panose="05000000000000000000" pitchFamily="2" charset="2"/>
              <a:buChar char="§"/>
            </a:pPr>
            <a:r>
              <a:rPr lang="en-GB" dirty="0"/>
              <a:t>MSWDO </a:t>
            </a:r>
            <a:r>
              <a:rPr lang="en-GB" dirty="0" err="1"/>
              <a:t>Marawi</a:t>
            </a:r>
            <a:r>
              <a:rPr lang="en-GB" dirty="0"/>
              <a:t> to provide data on the number of home-based IDPs monitored</a:t>
            </a:r>
            <a:endParaRPr lang="en-PH" dirty="0"/>
          </a:p>
          <a:p>
            <a:pPr>
              <a:buFont typeface="Wingdings" panose="05000000000000000000" pitchFamily="2" charset="2"/>
              <a:buChar char="§"/>
            </a:pPr>
            <a:r>
              <a:rPr lang="en-GB" dirty="0" err="1"/>
              <a:t>Marawi</a:t>
            </a:r>
            <a:r>
              <a:rPr lang="en-GB" dirty="0"/>
              <a:t> MSWDO shall validate IDPs in </a:t>
            </a:r>
            <a:r>
              <a:rPr lang="en-GB" dirty="0" err="1"/>
              <a:t>Tampilong</a:t>
            </a:r>
            <a:r>
              <a:rPr lang="en-GB" dirty="0"/>
              <a:t> if they are qualified for the shelter assistance and shall communicate with TFBM and NHA on the said IDPs</a:t>
            </a:r>
            <a:endParaRPr lang="en-PH" dirty="0"/>
          </a:p>
          <a:p>
            <a:pPr>
              <a:buFont typeface="Wingdings" panose="05000000000000000000" pitchFamily="2" charset="2"/>
              <a:buChar char="§"/>
            </a:pPr>
            <a:r>
              <a:rPr lang="en-GB" dirty="0"/>
              <a:t>MSWDO </a:t>
            </a:r>
            <a:r>
              <a:rPr lang="en-GB" dirty="0" err="1"/>
              <a:t>Saguiran</a:t>
            </a:r>
            <a:r>
              <a:rPr lang="en-GB" dirty="0"/>
              <a:t> to share report on home-based IDPs and summary of the report</a:t>
            </a:r>
            <a:endParaRPr lang="en-PH" dirty="0"/>
          </a:p>
          <a:p>
            <a:pPr>
              <a:buFont typeface="Wingdings" panose="05000000000000000000" pitchFamily="2" charset="2"/>
              <a:buChar char="§"/>
            </a:pPr>
            <a:r>
              <a:rPr lang="en-GB" dirty="0"/>
              <a:t>PSWO </a:t>
            </a:r>
            <a:r>
              <a:rPr lang="en-GB" dirty="0" err="1"/>
              <a:t>Tawi-Tawi</a:t>
            </a:r>
            <a:r>
              <a:rPr lang="en-GB" dirty="0"/>
              <a:t> to clarify IRDT displacement report as regards IDPs who have already returned in their places of origin</a:t>
            </a:r>
            <a:endParaRPr lang="en-PH" dirty="0"/>
          </a:p>
          <a:p>
            <a:pPr>
              <a:buFont typeface="Wingdings" panose="05000000000000000000" pitchFamily="2" charset="2"/>
              <a:buChar char="§"/>
            </a:pPr>
            <a:r>
              <a:rPr lang="en-GB" dirty="0"/>
              <a:t>UNHCR to invite Ministry of Peace, Order and Safety (Bangsamoro) on the next MVPCP meeting</a:t>
            </a:r>
            <a:endParaRPr lang="en-PH" dirty="0"/>
          </a:p>
          <a:p>
            <a:pPr>
              <a:buFont typeface="Wingdings" panose="05000000000000000000" pitchFamily="2" charset="2"/>
              <a:buChar char="§"/>
            </a:pPr>
            <a:r>
              <a:rPr lang="en-GB" dirty="0"/>
              <a:t>Protection partners to maximize Google live sheet for coordination of planned activities. MSSD to share google live sheet for partners</a:t>
            </a:r>
            <a:endParaRPr lang="en-PH" dirty="0"/>
          </a:p>
          <a:p>
            <a:pPr>
              <a:buFont typeface="Wingdings" panose="05000000000000000000" pitchFamily="2" charset="2"/>
              <a:buChar char="§"/>
            </a:pPr>
            <a:r>
              <a:rPr lang="en-GB" dirty="0"/>
              <a:t>UNCHR raised the idea if MSSD and partners can develop guidelines on the coordination of services in the new normal. UNHCR to send follow-up email to MSSD.</a:t>
            </a:r>
            <a:endParaRPr lang="en-PH" dirty="0"/>
          </a:p>
          <a:p>
            <a:endParaRPr lang="en-PH" dirty="0"/>
          </a:p>
        </p:txBody>
      </p:sp>
    </p:spTree>
    <p:extLst>
      <p:ext uri="{BB962C8B-B14F-4D97-AF65-F5344CB8AC3E}">
        <p14:creationId xmlns:p14="http://schemas.microsoft.com/office/powerpoint/2010/main" val="1198225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operty118 | House Rules &amp; Promotional Opportunities - Property118">
            <a:extLst>
              <a:ext uri="{FF2B5EF4-FFF2-40B4-BE49-F238E27FC236}">
                <a16:creationId xmlns:a16="http://schemas.microsoft.com/office/drawing/2014/main" id="{01990E6D-ADE3-4323-9CE1-89B7CDA64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016" y="488732"/>
            <a:ext cx="1712776" cy="182485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a:extLst>
              <a:ext uri="{FF2B5EF4-FFF2-40B4-BE49-F238E27FC236}">
                <a16:creationId xmlns:a16="http://schemas.microsoft.com/office/drawing/2014/main" id="{A0646FD0-F2A8-4C5A-8FC3-9C87A60CEB18}"/>
              </a:ext>
            </a:extLst>
          </p:cNvPr>
          <p:cNvSpPr>
            <a:spLocks noGrp="1"/>
          </p:cNvSpPr>
          <p:nvPr>
            <p:ph sz="half" idx="1"/>
          </p:nvPr>
        </p:nvSpPr>
        <p:spPr>
          <a:xfrm>
            <a:off x="289590" y="488732"/>
            <a:ext cx="6677426" cy="4225735"/>
          </a:xfrm>
        </p:spPr>
        <p:txBody>
          <a:bodyPr>
            <a:normAutofit fontScale="92500" lnSpcReduction="10000"/>
          </a:bodyPr>
          <a:lstStyle/>
          <a:p>
            <a:pPr>
              <a:buFont typeface="Wingdings" panose="05000000000000000000" pitchFamily="2" charset="2"/>
              <a:buChar char="ü"/>
            </a:pPr>
            <a:r>
              <a:rPr lang="en-US" sz="1400" dirty="0"/>
              <a:t>Kindly situate a location where there are </a:t>
            </a:r>
            <a:r>
              <a:rPr lang="en-US" sz="1400" b="1" dirty="0"/>
              <a:t>little or no background noises or distractions</a:t>
            </a:r>
            <a:r>
              <a:rPr lang="en-US" sz="1400" dirty="0"/>
              <a:t>.</a:t>
            </a:r>
          </a:p>
          <a:p>
            <a:pPr>
              <a:buFont typeface="Wingdings" panose="05000000000000000000" pitchFamily="2" charset="2"/>
              <a:buChar char="ü"/>
            </a:pPr>
            <a:endParaRPr lang="en-US" sz="1400" dirty="0"/>
          </a:p>
          <a:p>
            <a:pPr>
              <a:buFont typeface="Wingdings" panose="05000000000000000000" pitchFamily="2" charset="2"/>
              <a:buChar char="ü"/>
            </a:pPr>
            <a:r>
              <a:rPr lang="en-US" sz="1400" dirty="0"/>
              <a:t>Ensure that </a:t>
            </a:r>
            <a:r>
              <a:rPr lang="en-US" sz="1400" b="1" dirty="0"/>
              <a:t>microphones are on mute when not speaking or presenting</a:t>
            </a:r>
            <a:r>
              <a:rPr lang="en-US" sz="1400" dirty="0"/>
              <a:t>. </a:t>
            </a:r>
          </a:p>
          <a:p>
            <a:pPr>
              <a:buFont typeface="Wingdings" panose="05000000000000000000" pitchFamily="2" charset="2"/>
              <a:buChar char="ü"/>
            </a:pPr>
            <a:endParaRPr lang="en-US" sz="1400" dirty="0"/>
          </a:p>
          <a:p>
            <a:pPr>
              <a:buFont typeface="Wingdings" panose="05000000000000000000" pitchFamily="2" charset="2"/>
              <a:buChar char="ü"/>
            </a:pPr>
            <a:r>
              <a:rPr lang="en-US" sz="1400" b="1" dirty="0"/>
              <a:t>Turn video off</a:t>
            </a:r>
            <a:r>
              <a:rPr lang="en-US" sz="1400" dirty="0"/>
              <a:t>.</a:t>
            </a:r>
          </a:p>
          <a:p>
            <a:pPr>
              <a:buFont typeface="Wingdings" panose="05000000000000000000" pitchFamily="2" charset="2"/>
              <a:buChar char="ü"/>
            </a:pPr>
            <a:endParaRPr lang="en-US" sz="1400" dirty="0"/>
          </a:p>
          <a:p>
            <a:pPr>
              <a:buFont typeface="Wingdings" panose="05000000000000000000" pitchFamily="2" charset="2"/>
              <a:buChar char="ü"/>
            </a:pPr>
            <a:r>
              <a:rPr lang="en-US" sz="1400" dirty="0"/>
              <a:t>If using a separate speaker or microphone, kindly </a:t>
            </a:r>
            <a:r>
              <a:rPr lang="en-US" sz="1400" b="1" dirty="0"/>
              <a:t>decrease the volume of speakers when microphone is on</a:t>
            </a:r>
            <a:r>
              <a:rPr lang="en-US" sz="1400" dirty="0"/>
              <a:t> to eliminate audio feedback.</a:t>
            </a:r>
          </a:p>
          <a:p>
            <a:pPr>
              <a:buFont typeface="Wingdings" panose="05000000000000000000" pitchFamily="2" charset="2"/>
              <a:buChar char="ü"/>
            </a:pPr>
            <a:endParaRPr lang="en-US" sz="1400" dirty="0"/>
          </a:p>
          <a:p>
            <a:pPr>
              <a:buFont typeface="Wingdings" panose="05000000000000000000" pitchFamily="2" charset="2"/>
              <a:buChar char="ü"/>
            </a:pPr>
            <a:r>
              <a:rPr lang="en-US" sz="1400" dirty="0"/>
              <a:t>Please </a:t>
            </a:r>
            <a:r>
              <a:rPr lang="en-US" sz="1400" b="1" dirty="0"/>
              <a:t>refrain from navigating through the Cisco Webex platform </a:t>
            </a:r>
            <a:r>
              <a:rPr lang="en-US" sz="1400" dirty="0"/>
              <a:t>while the meeting is ongoing.</a:t>
            </a:r>
          </a:p>
          <a:p>
            <a:pPr>
              <a:buFont typeface="Wingdings" panose="05000000000000000000" pitchFamily="2" charset="2"/>
              <a:buChar char="ü"/>
            </a:pPr>
            <a:endParaRPr lang="en-US" sz="1400" dirty="0"/>
          </a:p>
          <a:p>
            <a:pPr>
              <a:buFont typeface="Wingdings" panose="05000000000000000000" pitchFamily="2" charset="2"/>
              <a:buChar char="ü"/>
            </a:pPr>
            <a:r>
              <a:rPr lang="en-US" sz="1400" b="1" dirty="0"/>
              <a:t>For questions, comments and suggestions, kindly type them in the chat box</a:t>
            </a:r>
            <a:r>
              <a:rPr lang="en-US" sz="1400" dirty="0"/>
              <a:t>.  The moderator will read them after the presenter has completed his/ her presentation.</a:t>
            </a:r>
          </a:p>
          <a:p>
            <a:pPr>
              <a:buFont typeface="Wingdings" panose="05000000000000000000" pitchFamily="2" charset="2"/>
              <a:buChar char="ü"/>
            </a:pPr>
            <a:endParaRPr lang="en-US" sz="1400" dirty="0"/>
          </a:p>
          <a:p>
            <a:pPr>
              <a:buFont typeface="Wingdings" panose="05000000000000000000" pitchFamily="2" charset="2"/>
              <a:buChar char="ü"/>
            </a:pPr>
            <a:r>
              <a:rPr lang="en-US" sz="1400" b="1" dirty="0"/>
              <a:t>Always maintain professionalism and courtesy</a:t>
            </a:r>
            <a:r>
              <a:rPr lang="en-US" sz="1400" dirty="0"/>
              <a:t>.  Be polite to colleagues and members/ participants in the meeting.     </a:t>
            </a:r>
            <a:endParaRPr lang="en-PH" sz="1400" dirty="0"/>
          </a:p>
        </p:txBody>
      </p:sp>
    </p:spTree>
    <p:extLst>
      <p:ext uri="{BB962C8B-B14F-4D97-AF65-F5344CB8AC3E}">
        <p14:creationId xmlns:p14="http://schemas.microsoft.com/office/powerpoint/2010/main" val="3516728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a:extLst>
              <a:ext uri="{FF2B5EF4-FFF2-40B4-BE49-F238E27FC236}">
                <a16:creationId xmlns:a16="http://schemas.microsoft.com/office/drawing/2014/main" id="{A77CD419-4CDD-409C-A74B-966B7A0D90C5}"/>
              </a:ext>
            </a:extLst>
          </p:cNvPr>
          <p:cNvSpPr txBox="1">
            <a:spLocks noChangeArrowheads="1"/>
          </p:cNvSpPr>
          <p:nvPr/>
        </p:nvSpPr>
        <p:spPr>
          <a:xfrm>
            <a:off x="7684" y="0"/>
            <a:ext cx="9144000" cy="699247"/>
          </a:xfrm>
          <a:prstGeom prst="rect">
            <a:avLst/>
          </a:prstGeom>
          <a:solidFill>
            <a:srgbClr val="0072BC"/>
          </a:solidFill>
        </p:spPr>
        <p:txBody>
          <a:bodyPr vert="horz" lIns="0" tIns="0" rIns="0" bIns="0" rtlCol="0" anchor="b" anchorCtr="0">
            <a:normAutofit fontScale="92500" lnSpcReduction="10000"/>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endParaRPr lang="en-US" altLang="en-US" sz="1800" dirty="0">
              <a:solidFill>
                <a:schemeClr val="bg1"/>
              </a:solidFill>
            </a:endParaRPr>
          </a:p>
          <a:p>
            <a:pPr algn="ctr"/>
            <a:r>
              <a:rPr lang="en-US" altLang="en-US" sz="1800" dirty="0">
                <a:solidFill>
                  <a:schemeClr val="bg1"/>
                </a:solidFill>
              </a:rPr>
              <a:t>AGENDA </a:t>
            </a:r>
            <a:endParaRPr lang="en-US" altLang="en-US" sz="1800" dirty="0">
              <a:solidFill>
                <a:srgbClr val="FFFF00"/>
              </a:solidFill>
            </a:endParaRPr>
          </a:p>
          <a:p>
            <a:pPr algn="ctr"/>
            <a:r>
              <a:rPr lang="en-US" altLang="en-US" sz="1800" dirty="0">
                <a:solidFill>
                  <a:schemeClr val="bg1"/>
                </a:solidFill>
              </a:rPr>
              <a:t> </a:t>
            </a:r>
            <a:endParaRPr lang="en-US" altLang="en-US" sz="4050" dirty="0">
              <a:solidFill>
                <a:schemeClr val="bg1"/>
              </a:solidFill>
            </a:endParaRPr>
          </a:p>
        </p:txBody>
      </p:sp>
      <p:graphicFrame>
        <p:nvGraphicFramePr>
          <p:cNvPr id="6" name="Table 5">
            <a:extLst>
              <a:ext uri="{FF2B5EF4-FFF2-40B4-BE49-F238E27FC236}">
                <a16:creationId xmlns:a16="http://schemas.microsoft.com/office/drawing/2014/main" id="{72095498-8C4D-4D77-860A-8DC7BC8C9BB9}"/>
              </a:ext>
            </a:extLst>
          </p:cNvPr>
          <p:cNvGraphicFramePr>
            <a:graphicFrameLocks noGrp="1"/>
          </p:cNvGraphicFramePr>
          <p:nvPr>
            <p:extLst>
              <p:ext uri="{D42A27DB-BD31-4B8C-83A1-F6EECF244321}">
                <p14:modId xmlns:p14="http://schemas.microsoft.com/office/powerpoint/2010/main" val="4007492571"/>
              </p:ext>
            </p:extLst>
          </p:nvPr>
        </p:nvGraphicFramePr>
        <p:xfrm>
          <a:off x="823913" y="1118377"/>
          <a:ext cx="7496174" cy="3652203"/>
        </p:xfrm>
        <a:graphic>
          <a:graphicData uri="http://schemas.openxmlformats.org/drawingml/2006/table">
            <a:tbl>
              <a:tblPr firstRow="1" firstCol="1" bandRow="1">
                <a:tableStyleId>{D27102A9-8310-4765-A935-A1911B00CA55}</a:tableStyleId>
              </a:tblPr>
              <a:tblGrid>
                <a:gridCol w="1154062">
                  <a:extLst>
                    <a:ext uri="{9D8B030D-6E8A-4147-A177-3AD203B41FA5}">
                      <a16:colId xmlns:a16="http://schemas.microsoft.com/office/drawing/2014/main" val="3036225170"/>
                    </a:ext>
                  </a:extLst>
                </a:gridCol>
                <a:gridCol w="4530246">
                  <a:extLst>
                    <a:ext uri="{9D8B030D-6E8A-4147-A177-3AD203B41FA5}">
                      <a16:colId xmlns:a16="http://schemas.microsoft.com/office/drawing/2014/main" val="1931631024"/>
                    </a:ext>
                  </a:extLst>
                </a:gridCol>
                <a:gridCol w="1811866">
                  <a:extLst>
                    <a:ext uri="{9D8B030D-6E8A-4147-A177-3AD203B41FA5}">
                      <a16:colId xmlns:a16="http://schemas.microsoft.com/office/drawing/2014/main" val="1901911893"/>
                    </a:ext>
                  </a:extLst>
                </a:gridCol>
              </a:tblGrid>
              <a:tr h="381957">
                <a:tc>
                  <a:txBody>
                    <a:bodyPr/>
                    <a:lstStyle/>
                    <a:p>
                      <a:pPr algn="ctr">
                        <a:lnSpc>
                          <a:spcPct val="107000"/>
                        </a:lnSpc>
                        <a:spcAft>
                          <a:spcPts val="0"/>
                        </a:spcAft>
                      </a:pPr>
                      <a:r>
                        <a:rPr lang="en-US" sz="1400" dirty="0">
                          <a:effectLst/>
                        </a:rPr>
                        <a:t>Time</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105" marR="49105" marT="0" marB="0"/>
                </a:tc>
                <a:tc>
                  <a:txBody>
                    <a:bodyPr/>
                    <a:lstStyle/>
                    <a:p>
                      <a:pPr algn="ctr">
                        <a:lnSpc>
                          <a:spcPct val="107000"/>
                        </a:lnSpc>
                        <a:spcAft>
                          <a:spcPts val="0"/>
                        </a:spcAft>
                      </a:pPr>
                      <a:r>
                        <a:rPr lang="en-US" sz="1400" dirty="0">
                          <a:effectLst/>
                        </a:rPr>
                        <a:t>Topic</a:t>
                      </a:r>
                      <a:endParaRPr lang="en-PH" sz="1100" dirty="0">
                        <a:effectLst/>
                      </a:endParaRPr>
                    </a:p>
                    <a:p>
                      <a:pPr algn="ctr">
                        <a:lnSpc>
                          <a:spcPct val="107000"/>
                        </a:lnSpc>
                        <a:spcAft>
                          <a:spcPts val="0"/>
                        </a:spcAft>
                      </a:pPr>
                      <a:r>
                        <a:rPr lang="en-US" sz="1400" dirty="0">
                          <a:effectLst/>
                        </a:rPr>
                        <a:t>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105" marR="49105" marT="0" marB="0"/>
                </a:tc>
                <a:tc>
                  <a:txBody>
                    <a:bodyPr/>
                    <a:lstStyle/>
                    <a:p>
                      <a:pPr algn="ctr">
                        <a:lnSpc>
                          <a:spcPct val="107000"/>
                        </a:lnSpc>
                        <a:spcAft>
                          <a:spcPts val="0"/>
                        </a:spcAft>
                      </a:pPr>
                      <a:r>
                        <a:rPr lang="en-US" sz="1400" dirty="0">
                          <a:effectLst/>
                        </a:rPr>
                        <a:t>Presenter</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105" marR="49105" marT="0" marB="0"/>
                </a:tc>
                <a:extLst>
                  <a:ext uri="{0D108BD9-81ED-4DB2-BD59-A6C34878D82A}">
                    <a16:rowId xmlns:a16="http://schemas.microsoft.com/office/drawing/2014/main" val="3929852066"/>
                  </a:ext>
                </a:extLst>
              </a:tr>
              <a:tr h="381957">
                <a:tc>
                  <a:txBody>
                    <a:bodyPr/>
                    <a:lstStyle/>
                    <a:p>
                      <a:pPr algn="ctr">
                        <a:lnSpc>
                          <a:spcPct val="107000"/>
                        </a:lnSpc>
                        <a:spcAft>
                          <a:spcPts val="0"/>
                        </a:spcAft>
                      </a:pPr>
                      <a:r>
                        <a:rPr lang="en-US" sz="900" dirty="0">
                          <a:effectLst/>
                        </a:rPr>
                        <a:t>11:00AM – 11:05AM</a:t>
                      </a:r>
                      <a:endParaRPr lang="en-PH"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Preliminary (Roll calling of agencies in attendance &amp; opening statement)</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DSWD/ UNHCR</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8170801"/>
                  </a:ext>
                </a:extLst>
              </a:tr>
              <a:tr h="541930">
                <a:tc>
                  <a:txBody>
                    <a:bodyPr/>
                    <a:lstStyle/>
                    <a:p>
                      <a:pPr algn="ctr">
                        <a:lnSpc>
                          <a:spcPct val="107000"/>
                        </a:lnSpc>
                        <a:spcAft>
                          <a:spcPts val="0"/>
                        </a:spcAft>
                      </a:pPr>
                      <a:r>
                        <a:rPr lang="en-US" sz="900" dirty="0">
                          <a:effectLst/>
                        </a:rPr>
                        <a:t>11:05AM – 11:10AM</a:t>
                      </a:r>
                      <a:endParaRPr lang="en-PH" sz="900" dirty="0">
                        <a:effectLst/>
                      </a:endParaRPr>
                    </a:p>
                    <a:p>
                      <a:pPr algn="ctr">
                        <a:lnSpc>
                          <a:spcPct val="107000"/>
                        </a:lnSpc>
                        <a:spcAft>
                          <a:spcPts val="0"/>
                        </a:spcAft>
                      </a:pPr>
                      <a:r>
                        <a:rPr lang="en-US" sz="900" dirty="0">
                          <a:effectLst/>
                        </a:rPr>
                        <a:t> </a:t>
                      </a:r>
                      <a:endParaRPr lang="en-PH"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a:effectLst/>
                        </a:rPr>
                        <a:t>Adoption of the minutes of the previous meeting</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a:effectLst/>
                        </a:rPr>
                        <a:t>DSWD/ UNHCR</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0232368"/>
                  </a:ext>
                </a:extLst>
              </a:tr>
              <a:tr h="580127">
                <a:tc>
                  <a:txBody>
                    <a:bodyPr/>
                    <a:lstStyle/>
                    <a:p>
                      <a:pPr algn="ctr">
                        <a:lnSpc>
                          <a:spcPct val="107000"/>
                        </a:lnSpc>
                        <a:spcAft>
                          <a:spcPts val="0"/>
                        </a:spcAft>
                      </a:pPr>
                      <a:r>
                        <a:rPr lang="en-US" sz="900" dirty="0">
                          <a:effectLst/>
                        </a:rPr>
                        <a:t>11:10AM – 11:15AM</a:t>
                      </a:r>
                      <a:endParaRPr lang="en-PH" sz="900" dirty="0">
                        <a:effectLst/>
                      </a:endParaRPr>
                    </a:p>
                    <a:p>
                      <a:pPr algn="l">
                        <a:lnSpc>
                          <a:spcPct val="107000"/>
                        </a:lnSpc>
                        <a:spcAft>
                          <a:spcPts val="0"/>
                        </a:spcAft>
                      </a:pPr>
                      <a:r>
                        <a:rPr lang="en-US" sz="900" dirty="0">
                          <a:effectLst/>
                        </a:rPr>
                        <a:t> </a:t>
                      </a:r>
                      <a:endParaRPr lang="en-PH"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Displacement snapshot</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000" dirty="0">
                          <a:effectLst/>
                        </a:rPr>
                        <a:t>New displacement</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000" dirty="0">
                          <a:effectLst/>
                        </a:rPr>
                        <a:t>Protracted displacement</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UNHCR</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7080136"/>
                  </a:ext>
                </a:extLst>
              </a:tr>
              <a:tr h="1093148">
                <a:tc>
                  <a:txBody>
                    <a:bodyPr/>
                    <a:lstStyle/>
                    <a:p>
                      <a:pPr algn="ctr">
                        <a:lnSpc>
                          <a:spcPct val="107000"/>
                        </a:lnSpc>
                        <a:spcAft>
                          <a:spcPts val="0"/>
                        </a:spcAft>
                      </a:pPr>
                      <a:r>
                        <a:rPr lang="en-US" sz="900" dirty="0">
                          <a:effectLst/>
                        </a:rPr>
                        <a:t>11:15AM – 11:50AM</a:t>
                      </a:r>
                      <a:endParaRPr lang="en-PH"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Key protection updates (issues &amp; needs, responses, gaps &amp; challenges)</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100" dirty="0">
                          <a:effectLst/>
                        </a:rPr>
                        <a:t>DSWD Region IX</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100" dirty="0">
                          <a:effectLst/>
                        </a:rPr>
                        <a:t>DSWD Region X</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100" dirty="0">
                          <a:effectLst/>
                        </a:rPr>
                        <a:t>DSWD Region XI</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100" dirty="0">
                          <a:effectLst/>
                        </a:rPr>
                        <a:t>DSWD Region XII</a:t>
                      </a:r>
                      <a:endParaRPr lang="en-PH" sz="1100" dirty="0">
                        <a:effectLst/>
                      </a:endParaRPr>
                    </a:p>
                    <a:p>
                      <a:pPr marL="342900" lvl="0" indent="-342900" algn="l">
                        <a:lnSpc>
                          <a:spcPct val="107000"/>
                        </a:lnSpc>
                        <a:spcAft>
                          <a:spcPts val="0"/>
                        </a:spcAft>
                        <a:buFont typeface="Arial" panose="020B0604020202020204" pitchFamily="34" charset="0"/>
                        <a:buChar char="-"/>
                      </a:pPr>
                      <a:r>
                        <a:rPr lang="en-US" sz="1100" dirty="0">
                          <a:effectLst/>
                        </a:rPr>
                        <a:t>DSWD Region XIII</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a:effectLst/>
                        </a:rPr>
                        <a:t>DSWD</a:t>
                      </a:r>
                      <a:endParaRPr lang="en-PH"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5863915"/>
                  </a:ext>
                </a:extLst>
              </a:tr>
              <a:tr h="381957">
                <a:tc>
                  <a:txBody>
                    <a:bodyPr/>
                    <a:lstStyle/>
                    <a:p>
                      <a:pPr algn="ctr">
                        <a:lnSpc>
                          <a:spcPct val="107000"/>
                        </a:lnSpc>
                        <a:spcAft>
                          <a:spcPts val="0"/>
                        </a:spcAft>
                      </a:pPr>
                      <a:r>
                        <a:rPr lang="en-US" sz="900" dirty="0">
                          <a:effectLst/>
                        </a:rPr>
                        <a:t>11:50AM – 12:00PM</a:t>
                      </a:r>
                      <a:endParaRPr lang="en-PH"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Updates from Partners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Protection agencies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7659211"/>
                  </a:ext>
                </a:extLst>
              </a:tr>
              <a:tr h="228012">
                <a:tc>
                  <a:txBody>
                    <a:bodyPr/>
                    <a:lstStyle/>
                    <a:p>
                      <a:pPr algn="ctr">
                        <a:lnSpc>
                          <a:spcPct val="107000"/>
                        </a:lnSpc>
                        <a:spcAft>
                          <a:spcPts val="0"/>
                        </a:spcAft>
                      </a:pPr>
                      <a:r>
                        <a:rPr lang="en-US" sz="900">
                          <a:effectLst/>
                        </a:rPr>
                        <a:t> </a:t>
                      </a:r>
                      <a:endParaRPr lang="en-PH"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Any other Business</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0"/>
                        </a:spcAft>
                      </a:pPr>
                      <a:r>
                        <a:rPr lang="en-US" sz="1000" dirty="0">
                          <a:effectLst/>
                        </a:rPr>
                        <a:t> </a:t>
                      </a:r>
                      <a:endParaRPr lang="en-PH"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4878689"/>
                  </a:ext>
                </a:extLst>
              </a:tr>
            </a:tbl>
          </a:graphicData>
        </a:graphic>
      </p:graphicFrame>
    </p:spTree>
    <p:extLst>
      <p:ext uri="{BB962C8B-B14F-4D97-AF65-F5344CB8AC3E}">
        <p14:creationId xmlns:p14="http://schemas.microsoft.com/office/powerpoint/2010/main" val="3495706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2">
            <a:extLst>
              <a:ext uri="{FF2B5EF4-FFF2-40B4-BE49-F238E27FC236}">
                <a16:creationId xmlns:a16="http://schemas.microsoft.com/office/drawing/2014/main" id="{A77CD419-4CDD-409C-A74B-966B7A0D90C5}"/>
              </a:ext>
            </a:extLst>
          </p:cNvPr>
          <p:cNvSpPr txBox="1">
            <a:spLocks noChangeArrowheads="1"/>
          </p:cNvSpPr>
          <p:nvPr/>
        </p:nvSpPr>
        <p:spPr>
          <a:xfrm>
            <a:off x="-1841" y="0"/>
            <a:ext cx="9144000" cy="699247"/>
          </a:xfrm>
          <a:prstGeom prst="rect">
            <a:avLst/>
          </a:prstGeom>
          <a:solidFill>
            <a:srgbClr val="0072BC"/>
          </a:solidFill>
        </p:spPr>
        <p:txBody>
          <a:bodyPr vert="horz" lIns="0" tIns="0" rIns="0" bIns="0" rtlCol="0" anchor="b" anchorCtr="0">
            <a:normAutofit fontScale="55000" lnSpcReduction="20000"/>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altLang="en-US" sz="2900" dirty="0">
                <a:solidFill>
                  <a:schemeClr val="bg1"/>
                </a:solidFill>
              </a:rPr>
              <a:t>	</a:t>
            </a:r>
          </a:p>
          <a:p>
            <a:r>
              <a:rPr lang="en-US" altLang="en-US" sz="2900" dirty="0">
                <a:solidFill>
                  <a:schemeClr val="bg1"/>
                </a:solidFill>
              </a:rPr>
              <a:t>	Review of the previous minutes of the meeting</a:t>
            </a:r>
          </a:p>
          <a:p>
            <a:r>
              <a:rPr lang="en-US" altLang="en-US" sz="2900" dirty="0">
                <a:solidFill>
                  <a:srgbClr val="FFFF00"/>
                </a:solidFill>
              </a:rPr>
              <a:t>	ACTION POINTS</a:t>
            </a:r>
          </a:p>
          <a:p>
            <a:r>
              <a:rPr lang="en-US" altLang="en-US" sz="2900" dirty="0">
                <a:solidFill>
                  <a:schemeClr val="bg1"/>
                </a:solidFill>
              </a:rPr>
              <a:t> </a:t>
            </a:r>
            <a:endParaRPr lang="en-US" altLang="en-US" sz="4050" dirty="0">
              <a:solidFill>
                <a:schemeClr val="bg1"/>
              </a:solidFill>
            </a:endParaRPr>
          </a:p>
        </p:txBody>
      </p:sp>
      <p:sp>
        <p:nvSpPr>
          <p:cNvPr id="3" name="Content Placeholder 2">
            <a:extLst>
              <a:ext uri="{FF2B5EF4-FFF2-40B4-BE49-F238E27FC236}">
                <a16:creationId xmlns:a16="http://schemas.microsoft.com/office/drawing/2014/main" id="{2A44B9EA-3165-43FD-AA6B-AEB13F18B6E2}"/>
              </a:ext>
            </a:extLst>
          </p:cNvPr>
          <p:cNvSpPr>
            <a:spLocks noGrp="1"/>
          </p:cNvSpPr>
          <p:nvPr>
            <p:ph idx="1"/>
          </p:nvPr>
        </p:nvSpPr>
        <p:spPr>
          <a:xfrm>
            <a:off x="164847" y="917732"/>
            <a:ext cx="8810624" cy="4129928"/>
          </a:xfrm>
        </p:spPr>
        <p:txBody>
          <a:bodyPr>
            <a:normAutofit fontScale="25000" lnSpcReduction="20000"/>
          </a:bodyPr>
          <a:lstStyle/>
          <a:p>
            <a:pPr lvl="0">
              <a:buFont typeface="Wingdings" panose="05000000000000000000" pitchFamily="2" charset="2"/>
              <a:buChar char="q"/>
            </a:pPr>
            <a:r>
              <a:rPr lang="en-GB" sz="5600" dirty="0"/>
              <a:t>DSWD Region X (Iligan Office) to provide information/incident report or to verify the armed conflict incident in Iligan City</a:t>
            </a:r>
            <a:endParaRPr lang="en-PH" sz="5600" dirty="0"/>
          </a:p>
          <a:p>
            <a:pPr lvl="0">
              <a:buFont typeface="Wingdings" panose="05000000000000000000" pitchFamily="2" charset="2"/>
              <a:buChar char="q"/>
            </a:pPr>
            <a:r>
              <a:rPr lang="en-GB" sz="5600" dirty="0"/>
              <a:t>DSWD Region X to give update on the IDPs in </a:t>
            </a:r>
            <a:r>
              <a:rPr lang="en-GB" sz="5600" dirty="0" err="1"/>
              <a:t>Matungao</a:t>
            </a:r>
            <a:r>
              <a:rPr lang="en-GB" sz="5600" dirty="0"/>
              <a:t>, Lanao del Norte and validate the current number of IDPs in the area</a:t>
            </a:r>
            <a:endParaRPr lang="en-PH" sz="5600" dirty="0"/>
          </a:p>
          <a:p>
            <a:pPr lvl="0">
              <a:buFont typeface="Wingdings" panose="05000000000000000000" pitchFamily="2" charset="2"/>
              <a:buChar char="q"/>
            </a:pPr>
            <a:r>
              <a:rPr lang="en-GB" sz="5600" dirty="0"/>
              <a:t>DSWD Region X to give updates on the current situation of IDPs in </a:t>
            </a:r>
            <a:r>
              <a:rPr lang="en-GB" sz="5600" dirty="0" err="1"/>
              <a:t>Baloi</a:t>
            </a:r>
            <a:r>
              <a:rPr lang="en-GB" sz="5600" dirty="0"/>
              <a:t>, Lanao del Norte</a:t>
            </a:r>
            <a:endParaRPr lang="en-PH" sz="5600" dirty="0"/>
          </a:p>
          <a:p>
            <a:pPr lvl="0">
              <a:buFont typeface="Wingdings" panose="05000000000000000000" pitchFamily="2" charset="2"/>
              <a:buChar char="q"/>
            </a:pPr>
            <a:r>
              <a:rPr lang="en-GB" sz="5600" dirty="0"/>
              <a:t>DSWD Region X to coordinate with SWAD in Bukidnon, Lanao del Norte in order to provide incident report to partners regarding firefight between AFP and NPA and the minor victim allegedly affiliated with NPA</a:t>
            </a:r>
            <a:endParaRPr lang="en-PH" sz="5600" dirty="0"/>
          </a:p>
          <a:p>
            <a:pPr lvl="0">
              <a:buFont typeface="Wingdings" panose="05000000000000000000" pitchFamily="2" charset="2"/>
              <a:buChar char="q"/>
            </a:pPr>
            <a:r>
              <a:rPr lang="en-GB" sz="5600" dirty="0"/>
              <a:t>DSWD Region X to give update on the IDPs in </a:t>
            </a:r>
            <a:r>
              <a:rPr lang="en-GB" sz="5600" dirty="0" err="1"/>
              <a:t>Brgy</a:t>
            </a:r>
            <a:r>
              <a:rPr lang="en-GB" sz="5600" dirty="0"/>
              <a:t>. Ubaldo </a:t>
            </a:r>
            <a:r>
              <a:rPr lang="en-GB" sz="5600" dirty="0" err="1"/>
              <a:t>Ilaya</a:t>
            </a:r>
            <a:r>
              <a:rPr lang="en-GB" sz="5600" dirty="0"/>
              <a:t> in </a:t>
            </a:r>
            <a:r>
              <a:rPr lang="en-GB" sz="5600" dirty="0" err="1"/>
              <a:t>Toril</a:t>
            </a:r>
            <a:r>
              <a:rPr lang="en-GB" sz="5600" dirty="0"/>
              <a:t>, Iligan</a:t>
            </a:r>
            <a:endParaRPr lang="en-PH" sz="5600" dirty="0"/>
          </a:p>
          <a:p>
            <a:pPr lvl="0">
              <a:buFont typeface="Wingdings" panose="05000000000000000000" pitchFamily="2" charset="2"/>
              <a:buChar char="q"/>
            </a:pPr>
            <a:r>
              <a:rPr lang="en-GB" sz="5600" dirty="0"/>
              <a:t>DSWD Region XI to ask NHA if there are relocation sites for other LGUs</a:t>
            </a:r>
            <a:endParaRPr lang="en-PH" sz="5600" dirty="0"/>
          </a:p>
          <a:p>
            <a:pPr lvl="0">
              <a:buFont typeface="Wingdings" panose="05000000000000000000" pitchFamily="2" charset="2"/>
              <a:buChar char="q"/>
            </a:pPr>
            <a:r>
              <a:rPr lang="en-GB" sz="5600" dirty="0"/>
              <a:t>DSWD Region XI to coordinate with PLGUs regarding major areas of concern where protection partners and other stakeholders may provide assistance, especially on recovery and rehabilitation</a:t>
            </a:r>
            <a:endParaRPr lang="en-PH" sz="5600" dirty="0"/>
          </a:p>
          <a:p>
            <a:pPr lvl="0">
              <a:buFont typeface="Wingdings" panose="05000000000000000000" pitchFamily="2" charset="2"/>
              <a:buChar char="q"/>
            </a:pPr>
            <a:r>
              <a:rPr lang="en-GB" sz="5600" dirty="0"/>
              <a:t>DSWD Region XII to coordinate with Kidapawan LGU regarding the transfer of IDPs from Kidapawan ECs to dedicated government lands in Kidapawan, plans for the IDPs, provision of necessary facilities and provision of identified needs and assistance to the said IDPs. Invite (if possible) UNHCR and protection partners should DSWD Region XII hold a meeting with PLGU.</a:t>
            </a:r>
            <a:endParaRPr lang="en-PH" sz="5600" dirty="0"/>
          </a:p>
          <a:p>
            <a:pPr lvl="0">
              <a:buFont typeface="Wingdings" panose="05000000000000000000" pitchFamily="2" charset="2"/>
              <a:buChar char="q"/>
            </a:pPr>
            <a:r>
              <a:rPr lang="en-GB" sz="5600" dirty="0"/>
              <a:t>UNHCR to verify the displacement report in </a:t>
            </a:r>
            <a:r>
              <a:rPr lang="en-GB" sz="5600" dirty="0" err="1"/>
              <a:t>Lianga</a:t>
            </a:r>
            <a:r>
              <a:rPr lang="en-GB" sz="5600" dirty="0"/>
              <a:t> and San Agustin and to be shared to DSWD CARAGA</a:t>
            </a:r>
            <a:endParaRPr lang="en-PH" sz="5600" dirty="0"/>
          </a:p>
          <a:p>
            <a:pPr lvl="0">
              <a:buFont typeface="Wingdings" panose="05000000000000000000" pitchFamily="2" charset="2"/>
              <a:buChar char="q"/>
            </a:pPr>
            <a:r>
              <a:rPr lang="en-GB" sz="5600" dirty="0"/>
              <a:t>CHR to update UNHCR on the </a:t>
            </a:r>
            <a:r>
              <a:rPr lang="en-GB" sz="5600" dirty="0" err="1"/>
              <a:t>Lebak</a:t>
            </a:r>
            <a:r>
              <a:rPr lang="en-GB" sz="5600" dirty="0"/>
              <a:t> displacement incident</a:t>
            </a:r>
            <a:endParaRPr lang="en-PH" sz="5600" dirty="0"/>
          </a:p>
          <a:p>
            <a:pPr lvl="0">
              <a:buFont typeface="Wingdings" panose="05000000000000000000" pitchFamily="2" charset="2"/>
              <a:buChar char="q"/>
            </a:pPr>
            <a:r>
              <a:rPr lang="en-GB" sz="5600" dirty="0"/>
              <a:t>DSWD Regional Offices to provide contact details of SWAD team leaders and MAT to UNHCR and UNHCR to share contact details to protection partners</a:t>
            </a:r>
            <a:endParaRPr lang="en-PH" sz="5600" dirty="0"/>
          </a:p>
          <a:p>
            <a:endParaRPr lang="en-PH" dirty="0"/>
          </a:p>
        </p:txBody>
      </p:sp>
    </p:spTree>
    <p:extLst>
      <p:ext uri="{BB962C8B-B14F-4D97-AF65-F5344CB8AC3E}">
        <p14:creationId xmlns:p14="http://schemas.microsoft.com/office/powerpoint/2010/main" val="4115824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2">
            <a:extLst>
              <a:ext uri="{FF2B5EF4-FFF2-40B4-BE49-F238E27FC236}">
                <a16:creationId xmlns:a16="http://schemas.microsoft.com/office/drawing/2014/main" id="{FF4E84A2-AC37-48FB-A282-A53AF3B42F84}"/>
              </a:ext>
            </a:extLst>
          </p:cNvPr>
          <p:cNvSpPr txBox="1">
            <a:spLocks noChangeArrowheads="1"/>
          </p:cNvSpPr>
          <p:nvPr/>
        </p:nvSpPr>
        <p:spPr>
          <a:xfrm>
            <a:off x="7684" y="0"/>
            <a:ext cx="9144000" cy="699247"/>
          </a:xfrm>
          <a:prstGeom prst="rect">
            <a:avLst/>
          </a:prstGeom>
          <a:solidFill>
            <a:srgbClr val="0072BC"/>
          </a:solidFill>
        </p:spPr>
        <p:txBody>
          <a:bodyPr vert="horz" lIns="0" tIns="0" rIns="0" bIns="0" rtlCol="0" anchor="b" anchorCtr="0">
            <a:normAutofit fontScale="92500" lnSpcReduction="10000"/>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endParaRPr lang="en-US" altLang="en-US" sz="1800" dirty="0">
              <a:solidFill>
                <a:schemeClr val="bg1"/>
              </a:solidFill>
            </a:endParaRPr>
          </a:p>
          <a:p>
            <a:pPr algn="ctr"/>
            <a:r>
              <a:rPr lang="en-US" altLang="en-US" sz="1800" dirty="0">
                <a:solidFill>
                  <a:schemeClr val="bg1"/>
                </a:solidFill>
              </a:rPr>
              <a:t>DISPLACEMENT OVERVIEW IN </a:t>
            </a:r>
            <a:r>
              <a:rPr lang="en-US" altLang="en-US" sz="1800" dirty="0">
                <a:solidFill>
                  <a:srgbClr val="FAEB00"/>
                </a:solidFill>
              </a:rPr>
              <a:t>Non-</a:t>
            </a:r>
            <a:r>
              <a:rPr lang="en-US" altLang="en-US" sz="1800" dirty="0">
                <a:solidFill>
                  <a:srgbClr val="FFFF00"/>
                </a:solidFill>
              </a:rPr>
              <a:t>BARMM</a:t>
            </a:r>
          </a:p>
          <a:p>
            <a:pPr algn="ctr"/>
            <a:r>
              <a:rPr lang="en-US" altLang="en-US" sz="1800" dirty="0">
                <a:solidFill>
                  <a:schemeClr val="bg1"/>
                </a:solidFill>
              </a:rPr>
              <a:t> </a:t>
            </a:r>
            <a:endParaRPr lang="en-US" altLang="en-US" sz="4050" dirty="0">
              <a:solidFill>
                <a:schemeClr val="bg1"/>
              </a:solidFill>
            </a:endParaRPr>
          </a:p>
        </p:txBody>
      </p:sp>
      <p:pic>
        <p:nvPicPr>
          <p:cNvPr id="21" name="Picture 2" descr="Administrative divisions of Mindanao - Wikipedia">
            <a:extLst>
              <a:ext uri="{FF2B5EF4-FFF2-40B4-BE49-F238E27FC236}">
                <a16:creationId xmlns:a16="http://schemas.microsoft.com/office/drawing/2014/main" id="{0A8B965D-C1D0-425B-AE2E-683F550B0C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422931" y="842452"/>
            <a:ext cx="5558808" cy="423125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D9A2561-3C9A-44D5-A9F5-B64914A22869}"/>
              </a:ext>
            </a:extLst>
          </p:cNvPr>
          <p:cNvSpPr txBox="1"/>
          <p:nvPr/>
        </p:nvSpPr>
        <p:spPr>
          <a:xfrm>
            <a:off x="162261" y="842452"/>
            <a:ext cx="6762414" cy="523220"/>
          </a:xfrm>
          <a:prstGeom prst="rect">
            <a:avLst/>
          </a:prstGeom>
          <a:noFill/>
        </p:spPr>
        <p:txBody>
          <a:bodyPr wrap="square" rtlCol="0" anchor="t">
            <a:spAutoFit/>
          </a:bodyPr>
          <a:lstStyle/>
          <a:p>
            <a:r>
              <a:rPr lang="en-US" sz="2800" b="1" dirty="0">
                <a:solidFill>
                  <a:schemeClr val="accent1">
                    <a:lumMod val="75000"/>
                  </a:schemeClr>
                </a:solidFill>
                <a:highlight>
                  <a:srgbClr val="FFFFFF"/>
                </a:highlight>
              </a:rPr>
              <a:t>275,836</a:t>
            </a:r>
            <a:r>
              <a:rPr lang="en-US" sz="1100" dirty="0">
                <a:highlight>
                  <a:srgbClr val="FFFFFF"/>
                </a:highlight>
              </a:rPr>
              <a:t> </a:t>
            </a:r>
            <a:r>
              <a:rPr lang="en-US" sz="1400" dirty="0">
                <a:highlight>
                  <a:srgbClr val="FFFFFF"/>
                </a:highlight>
              </a:rPr>
              <a:t>total number of persons displaced in </a:t>
            </a:r>
            <a:r>
              <a:rPr lang="en-US" sz="1400" b="1" dirty="0">
                <a:highlight>
                  <a:srgbClr val="FFFFFF"/>
                </a:highlight>
              </a:rPr>
              <a:t>Mindanao outside BARMM</a:t>
            </a:r>
            <a:endParaRPr lang="en-US" sz="1100" b="1" dirty="0">
              <a:highlight>
                <a:srgbClr val="FFFFFF"/>
              </a:highlight>
            </a:endParaRPr>
          </a:p>
        </p:txBody>
      </p:sp>
      <p:sp>
        <p:nvSpPr>
          <p:cNvPr id="24" name="Content Placeholder 2">
            <a:extLst>
              <a:ext uri="{FF2B5EF4-FFF2-40B4-BE49-F238E27FC236}">
                <a16:creationId xmlns:a16="http://schemas.microsoft.com/office/drawing/2014/main" id="{D41B4143-E1DF-4228-B0C6-5F8D958D0E80}"/>
              </a:ext>
            </a:extLst>
          </p:cNvPr>
          <p:cNvSpPr txBox="1">
            <a:spLocks/>
          </p:cNvSpPr>
          <p:nvPr/>
        </p:nvSpPr>
        <p:spPr>
          <a:xfrm>
            <a:off x="71862" y="1832935"/>
            <a:ext cx="1008305" cy="1416461"/>
          </a:xfrm>
          <a:prstGeom prst="rect">
            <a:avLst/>
          </a:prstGeom>
        </p:spPr>
        <p:txBody>
          <a:bodyPr vert="horz" lIns="68580" tIns="34290" rIns="68580" bIns="0" rtlCol="0">
            <a:normAutofit fontScale="92500" lnSpcReduction="100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875" b="1" dirty="0">
                <a:solidFill>
                  <a:srgbClr val="FF9900"/>
                </a:solidFill>
              </a:rPr>
              <a:t>6,810</a:t>
            </a:r>
          </a:p>
          <a:p>
            <a:pPr marL="0" indent="0" algn="r">
              <a:buNone/>
            </a:pPr>
            <a:r>
              <a:rPr lang="en-US" sz="1875" b="1" dirty="0">
                <a:solidFill>
                  <a:srgbClr val="FF33CC"/>
                </a:solidFill>
              </a:rPr>
              <a:t>51,080</a:t>
            </a:r>
          </a:p>
          <a:p>
            <a:pPr marL="0" indent="0" algn="r">
              <a:buNone/>
            </a:pPr>
            <a:r>
              <a:rPr lang="en-US" sz="1875" b="1" dirty="0">
                <a:solidFill>
                  <a:schemeClr val="accent6"/>
                </a:solidFill>
              </a:rPr>
              <a:t>121,189</a:t>
            </a:r>
          </a:p>
          <a:p>
            <a:pPr marL="0" indent="0" algn="r">
              <a:buNone/>
            </a:pPr>
            <a:r>
              <a:rPr lang="en-US" sz="1875" b="1" dirty="0">
                <a:solidFill>
                  <a:srgbClr val="0070C0"/>
                </a:solidFill>
              </a:rPr>
              <a:t>95,872</a:t>
            </a:r>
          </a:p>
          <a:p>
            <a:pPr marL="0" indent="0" algn="r">
              <a:buNone/>
            </a:pPr>
            <a:r>
              <a:rPr lang="en-US" sz="1875" b="1" dirty="0">
                <a:solidFill>
                  <a:srgbClr val="FFFF00"/>
                </a:solidFill>
              </a:rPr>
              <a:t>885</a:t>
            </a:r>
            <a:endParaRPr lang="en-PH" sz="1875" b="1" dirty="0">
              <a:solidFill>
                <a:srgbClr val="FFFF00"/>
              </a:solidFill>
            </a:endParaRPr>
          </a:p>
        </p:txBody>
      </p:sp>
      <p:sp>
        <p:nvSpPr>
          <p:cNvPr id="26" name="Content Placeholder 2">
            <a:extLst>
              <a:ext uri="{FF2B5EF4-FFF2-40B4-BE49-F238E27FC236}">
                <a16:creationId xmlns:a16="http://schemas.microsoft.com/office/drawing/2014/main" id="{052EFC69-E74C-4A68-900A-722640B12B14}"/>
              </a:ext>
            </a:extLst>
          </p:cNvPr>
          <p:cNvSpPr txBox="1">
            <a:spLocks/>
          </p:cNvSpPr>
          <p:nvPr/>
        </p:nvSpPr>
        <p:spPr>
          <a:xfrm>
            <a:off x="1024263" y="1851985"/>
            <a:ext cx="4092586" cy="1519865"/>
          </a:xfrm>
          <a:prstGeom prst="rect">
            <a:avLst/>
          </a:prstGeom>
        </p:spPr>
        <p:txBody>
          <a:bodyPr vert="horz" lIns="68580" tIns="34290" rIns="68580" bIns="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total number of persons displaced in </a:t>
            </a:r>
            <a:r>
              <a:rPr lang="en-US" sz="1400" b="1" dirty="0"/>
              <a:t>Region IX</a:t>
            </a:r>
          </a:p>
          <a:p>
            <a:pPr marL="0" indent="0">
              <a:buNone/>
            </a:pPr>
            <a:endParaRPr lang="en-US" sz="100" dirty="0"/>
          </a:p>
          <a:p>
            <a:pPr marL="0" indent="0">
              <a:buNone/>
            </a:pPr>
            <a:r>
              <a:rPr lang="en-US" sz="1400" dirty="0"/>
              <a:t>total number of persons displaced in </a:t>
            </a:r>
            <a:r>
              <a:rPr lang="en-US" sz="1400" b="1" dirty="0"/>
              <a:t>Region X</a:t>
            </a:r>
          </a:p>
          <a:p>
            <a:pPr marL="0" indent="0">
              <a:buNone/>
            </a:pPr>
            <a:r>
              <a:rPr lang="en-US" sz="1400" dirty="0"/>
              <a:t>total number of persons displaced in </a:t>
            </a:r>
            <a:r>
              <a:rPr lang="en-US" sz="1400" b="1" dirty="0"/>
              <a:t>Region XI</a:t>
            </a:r>
          </a:p>
          <a:p>
            <a:pPr marL="0" indent="0">
              <a:buNone/>
            </a:pPr>
            <a:r>
              <a:rPr lang="en-US" sz="1400" dirty="0"/>
              <a:t>total number of persons displaced in </a:t>
            </a:r>
            <a:r>
              <a:rPr lang="en-US" sz="1400" b="1" dirty="0"/>
              <a:t>Region XII</a:t>
            </a:r>
          </a:p>
          <a:p>
            <a:pPr marL="0" indent="0">
              <a:buNone/>
            </a:pPr>
            <a:r>
              <a:rPr lang="en-US" sz="1400" dirty="0"/>
              <a:t>total number of persons displaced in </a:t>
            </a:r>
            <a:r>
              <a:rPr lang="en-US" sz="1400" b="1" dirty="0"/>
              <a:t>CARAGA</a:t>
            </a:r>
          </a:p>
          <a:p>
            <a:pPr marL="0" indent="0">
              <a:buNone/>
            </a:pPr>
            <a:endParaRPr lang="en-US" sz="1400" b="1" dirty="0">
              <a:solidFill>
                <a:srgbClr val="0070C0"/>
              </a:solidFill>
            </a:endParaRPr>
          </a:p>
          <a:p>
            <a:pPr marL="0" indent="0">
              <a:buNone/>
            </a:pPr>
            <a:endParaRPr lang="en-US" sz="1400" b="1" dirty="0">
              <a:solidFill>
                <a:srgbClr val="0070C0"/>
              </a:solidFill>
            </a:endParaRPr>
          </a:p>
          <a:p>
            <a:pPr marL="0" indent="0">
              <a:buNone/>
            </a:pPr>
            <a:endParaRPr lang="en-US" sz="1400" b="1" dirty="0"/>
          </a:p>
        </p:txBody>
      </p:sp>
    </p:spTree>
    <p:extLst>
      <p:ext uri="{BB962C8B-B14F-4D97-AF65-F5344CB8AC3E}">
        <p14:creationId xmlns:p14="http://schemas.microsoft.com/office/powerpoint/2010/main" val="4232518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436FA7A6-5A05-4104-BE6B-C9D9D971B6DD}"/>
              </a:ext>
            </a:extLst>
          </p:cNvPr>
          <p:cNvSpPr/>
          <p:nvPr/>
        </p:nvSpPr>
        <p:spPr>
          <a:xfrm>
            <a:off x="3305782" y="2253014"/>
            <a:ext cx="1467572" cy="2030333"/>
          </a:xfrm>
          <a:prstGeom prst="round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sz="1350" dirty="0"/>
          </a:p>
        </p:txBody>
      </p:sp>
      <p:sp>
        <p:nvSpPr>
          <p:cNvPr id="15" name="Rectangle: Rounded Corners 14">
            <a:extLst>
              <a:ext uri="{FF2B5EF4-FFF2-40B4-BE49-F238E27FC236}">
                <a16:creationId xmlns:a16="http://schemas.microsoft.com/office/drawing/2014/main" id="{8ABE0D8B-7A55-4746-B74C-4DFBF9555EA4}"/>
              </a:ext>
            </a:extLst>
          </p:cNvPr>
          <p:cNvSpPr/>
          <p:nvPr/>
        </p:nvSpPr>
        <p:spPr>
          <a:xfrm>
            <a:off x="1496388" y="2236022"/>
            <a:ext cx="1469335" cy="2030333"/>
          </a:xfrm>
          <a:prstGeom prst="round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sz="1350" dirty="0"/>
          </a:p>
        </p:txBody>
      </p:sp>
      <p:pic>
        <p:nvPicPr>
          <p:cNvPr id="5" name="Content Placeholder 4" descr="A close up of a logo&#10;&#10;Description automatically generated">
            <a:extLst>
              <a:ext uri="{FF2B5EF4-FFF2-40B4-BE49-F238E27FC236}">
                <a16:creationId xmlns:a16="http://schemas.microsoft.com/office/drawing/2014/main" id="{F3FC9081-A13A-43F1-BCC7-92B52FF3FF61}"/>
              </a:ext>
            </a:extLst>
          </p:cNvPr>
          <p:cNvPicPr>
            <a:picLocks noGrp="1" noChangeAspect="1"/>
          </p:cNvPicPr>
          <p:nvPr>
            <p:ph idx="1"/>
          </p:nvPr>
        </p:nvPicPr>
        <p:blipFill>
          <a:blip r:embed="rId3">
            <a:duotone>
              <a:prstClr val="black"/>
              <a:schemeClr val="accent1">
                <a:tint val="45000"/>
                <a:satMod val="400000"/>
              </a:schemeClr>
            </a:duotone>
          </a:blip>
          <a:stretch>
            <a:fillRect/>
          </a:stretch>
        </p:blipFill>
        <p:spPr>
          <a:xfrm>
            <a:off x="2002450" y="2346717"/>
            <a:ext cx="457209" cy="457209"/>
          </a:xfrm>
          <a:noFill/>
          <a:ln>
            <a:noFill/>
          </a:ln>
        </p:spPr>
      </p:pic>
      <p:pic>
        <p:nvPicPr>
          <p:cNvPr id="8" name="Picture 7" descr="A picture containing drawing&#10;&#10;Description automatically generated">
            <a:extLst>
              <a:ext uri="{FF2B5EF4-FFF2-40B4-BE49-F238E27FC236}">
                <a16:creationId xmlns:a16="http://schemas.microsoft.com/office/drawing/2014/main" id="{34669192-E38D-4E18-A338-03FBF1B02CD1}"/>
              </a:ext>
            </a:extLst>
          </p:cNvPr>
          <p:cNvPicPr>
            <a:picLocks noChangeAspect="1"/>
          </p:cNvPicPr>
          <p:nvPr/>
        </p:nvPicPr>
        <p:blipFill>
          <a:blip r:embed="rId4">
            <a:duotone>
              <a:prstClr val="black"/>
              <a:schemeClr val="accent1">
                <a:tint val="45000"/>
                <a:satMod val="400000"/>
              </a:schemeClr>
            </a:duotone>
          </a:blip>
          <a:stretch>
            <a:fillRect/>
          </a:stretch>
        </p:blipFill>
        <p:spPr>
          <a:xfrm>
            <a:off x="3810871" y="2343053"/>
            <a:ext cx="457394" cy="457394"/>
          </a:xfrm>
          <a:prstGeom prst="rect">
            <a:avLst/>
          </a:prstGeom>
        </p:spPr>
      </p:pic>
      <p:sp>
        <p:nvSpPr>
          <p:cNvPr id="17" name="Content Placeholder 2">
            <a:extLst>
              <a:ext uri="{FF2B5EF4-FFF2-40B4-BE49-F238E27FC236}">
                <a16:creationId xmlns:a16="http://schemas.microsoft.com/office/drawing/2014/main" id="{F86C730D-00DE-47B7-B9B7-082A70FDB133}"/>
              </a:ext>
            </a:extLst>
          </p:cNvPr>
          <p:cNvSpPr txBox="1">
            <a:spLocks/>
          </p:cNvSpPr>
          <p:nvPr/>
        </p:nvSpPr>
        <p:spPr>
          <a:xfrm>
            <a:off x="3289423" y="2953216"/>
            <a:ext cx="1469335" cy="849300"/>
          </a:xfrm>
          <a:prstGeom prst="rect">
            <a:avLst/>
          </a:prstGeom>
        </p:spPr>
        <p:txBody>
          <a:bodyPr vert="horz" lIns="68580" tIns="34290" rIns="68580" bIns="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75" dirty="0"/>
              <a:t>Natural Disasters</a:t>
            </a:r>
            <a:endParaRPr lang="en-PH" sz="1875" dirty="0"/>
          </a:p>
        </p:txBody>
      </p:sp>
      <p:sp>
        <p:nvSpPr>
          <p:cNvPr id="18" name="Content Placeholder 2">
            <a:extLst>
              <a:ext uri="{FF2B5EF4-FFF2-40B4-BE49-F238E27FC236}">
                <a16:creationId xmlns:a16="http://schemas.microsoft.com/office/drawing/2014/main" id="{2E7587FC-6232-4823-9319-1ACABDBBF6E0}"/>
              </a:ext>
            </a:extLst>
          </p:cNvPr>
          <p:cNvSpPr txBox="1">
            <a:spLocks/>
          </p:cNvSpPr>
          <p:nvPr/>
        </p:nvSpPr>
        <p:spPr>
          <a:xfrm>
            <a:off x="1473843" y="2898781"/>
            <a:ext cx="1469335" cy="849300"/>
          </a:xfrm>
          <a:prstGeom prst="rect">
            <a:avLst/>
          </a:prstGeom>
        </p:spPr>
        <p:txBody>
          <a:bodyPr vert="horz" lIns="68580" tIns="34290" rIns="68580" bIns="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75" dirty="0"/>
              <a:t>Armed Conflict</a:t>
            </a:r>
            <a:endParaRPr lang="en-PH" sz="1875" dirty="0"/>
          </a:p>
        </p:txBody>
      </p:sp>
      <p:sp>
        <p:nvSpPr>
          <p:cNvPr id="21" name="Rectangle 20">
            <a:extLst>
              <a:ext uri="{FF2B5EF4-FFF2-40B4-BE49-F238E27FC236}">
                <a16:creationId xmlns:a16="http://schemas.microsoft.com/office/drawing/2014/main" id="{D64CADAE-157C-4A53-BA01-F761C92FDCB7}"/>
              </a:ext>
            </a:extLst>
          </p:cNvPr>
          <p:cNvSpPr/>
          <p:nvPr/>
        </p:nvSpPr>
        <p:spPr>
          <a:xfrm>
            <a:off x="1496388" y="3729452"/>
            <a:ext cx="1469335" cy="53690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sz="1350" dirty="0"/>
          </a:p>
        </p:txBody>
      </p:sp>
      <p:sp>
        <p:nvSpPr>
          <p:cNvPr id="23" name="Rectangle 22">
            <a:extLst>
              <a:ext uri="{FF2B5EF4-FFF2-40B4-BE49-F238E27FC236}">
                <a16:creationId xmlns:a16="http://schemas.microsoft.com/office/drawing/2014/main" id="{4A5FF19F-749D-48B0-A388-EB23EF414172}"/>
              </a:ext>
            </a:extLst>
          </p:cNvPr>
          <p:cNvSpPr/>
          <p:nvPr/>
        </p:nvSpPr>
        <p:spPr>
          <a:xfrm>
            <a:off x="3305782" y="3746444"/>
            <a:ext cx="1467572" cy="53690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sz="1350" dirty="0"/>
          </a:p>
        </p:txBody>
      </p:sp>
      <p:sp>
        <p:nvSpPr>
          <p:cNvPr id="25" name="Content Placeholder 2">
            <a:extLst>
              <a:ext uri="{FF2B5EF4-FFF2-40B4-BE49-F238E27FC236}">
                <a16:creationId xmlns:a16="http://schemas.microsoft.com/office/drawing/2014/main" id="{3FD9EF19-A654-4E09-B83D-BEC508B50DBD}"/>
              </a:ext>
            </a:extLst>
          </p:cNvPr>
          <p:cNvSpPr txBox="1">
            <a:spLocks/>
          </p:cNvSpPr>
          <p:nvPr/>
        </p:nvSpPr>
        <p:spPr>
          <a:xfrm>
            <a:off x="1503686" y="3799734"/>
            <a:ext cx="1469335" cy="430398"/>
          </a:xfrm>
          <a:prstGeom prst="rect">
            <a:avLst/>
          </a:prstGeom>
        </p:spPr>
        <p:txBody>
          <a:bodyPr vert="horz" lIns="68580" tIns="34290" rIns="68580" bIns="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75" b="1" dirty="0">
                <a:solidFill>
                  <a:schemeClr val="bg1"/>
                </a:solidFill>
              </a:rPr>
              <a:t>68,422</a:t>
            </a:r>
            <a:endParaRPr lang="en-PH" sz="1875" b="1" dirty="0">
              <a:solidFill>
                <a:schemeClr val="bg1"/>
              </a:solidFill>
            </a:endParaRPr>
          </a:p>
        </p:txBody>
      </p:sp>
      <p:sp>
        <p:nvSpPr>
          <p:cNvPr id="26" name="Content Placeholder 2">
            <a:extLst>
              <a:ext uri="{FF2B5EF4-FFF2-40B4-BE49-F238E27FC236}">
                <a16:creationId xmlns:a16="http://schemas.microsoft.com/office/drawing/2014/main" id="{40513EF9-2276-43BE-B94F-621E064823E7}"/>
              </a:ext>
            </a:extLst>
          </p:cNvPr>
          <p:cNvSpPr txBox="1">
            <a:spLocks/>
          </p:cNvSpPr>
          <p:nvPr/>
        </p:nvSpPr>
        <p:spPr>
          <a:xfrm>
            <a:off x="3289312" y="3819508"/>
            <a:ext cx="1469335" cy="446847"/>
          </a:xfrm>
          <a:prstGeom prst="rect">
            <a:avLst/>
          </a:prstGeom>
        </p:spPr>
        <p:txBody>
          <a:bodyPr vert="horz" lIns="68580" tIns="34290" rIns="68580" bIns="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75" b="1" dirty="0">
                <a:solidFill>
                  <a:schemeClr val="bg1"/>
                </a:solidFill>
              </a:rPr>
              <a:t>207,414</a:t>
            </a:r>
            <a:endParaRPr lang="en-PH" sz="1875" b="1" dirty="0">
              <a:solidFill>
                <a:schemeClr val="bg1"/>
              </a:solidFill>
            </a:endParaRPr>
          </a:p>
        </p:txBody>
      </p:sp>
      <p:sp>
        <p:nvSpPr>
          <p:cNvPr id="28" name="Title 12">
            <a:extLst>
              <a:ext uri="{FF2B5EF4-FFF2-40B4-BE49-F238E27FC236}">
                <a16:creationId xmlns:a16="http://schemas.microsoft.com/office/drawing/2014/main" id="{1B21986F-B04C-4942-85EC-B05293C8EEA5}"/>
              </a:ext>
            </a:extLst>
          </p:cNvPr>
          <p:cNvSpPr txBox="1">
            <a:spLocks noChangeArrowheads="1"/>
          </p:cNvSpPr>
          <p:nvPr/>
        </p:nvSpPr>
        <p:spPr>
          <a:xfrm>
            <a:off x="7684" y="0"/>
            <a:ext cx="9144000" cy="699247"/>
          </a:xfrm>
          <a:prstGeom prst="rect">
            <a:avLst/>
          </a:prstGeom>
          <a:solidFill>
            <a:srgbClr val="0072BC"/>
          </a:solidFill>
        </p:spPr>
        <p:txBody>
          <a:bodyPr vert="horz" lIns="0" tIns="0" rIns="0" bIns="0" rtlCol="0" anchor="b" anchorCtr="0">
            <a:normAutofit/>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altLang="en-US" sz="1800" dirty="0">
                <a:solidFill>
                  <a:schemeClr val="bg1"/>
                </a:solidFill>
              </a:rPr>
              <a:t>CAUSES OF DISPLACEMENT</a:t>
            </a:r>
            <a:endParaRPr lang="en-US" altLang="en-US" sz="1800" dirty="0">
              <a:solidFill>
                <a:srgbClr val="FFFF00"/>
              </a:solidFill>
            </a:endParaRPr>
          </a:p>
          <a:p>
            <a:pPr algn="ctr"/>
            <a:r>
              <a:rPr lang="en-US" altLang="en-US" sz="1800" dirty="0">
                <a:solidFill>
                  <a:schemeClr val="bg1"/>
                </a:solidFill>
              </a:rPr>
              <a:t> </a:t>
            </a:r>
            <a:endParaRPr lang="en-US" altLang="en-US" sz="4050" dirty="0">
              <a:solidFill>
                <a:schemeClr val="bg1"/>
              </a:solidFill>
            </a:endParaRPr>
          </a:p>
        </p:txBody>
      </p:sp>
      <p:sp>
        <p:nvSpPr>
          <p:cNvPr id="35" name="Content Placeholder 2">
            <a:extLst>
              <a:ext uri="{FF2B5EF4-FFF2-40B4-BE49-F238E27FC236}">
                <a16:creationId xmlns:a16="http://schemas.microsoft.com/office/drawing/2014/main" id="{F89A8546-B950-4A29-AF21-E364F1AA7B6C}"/>
              </a:ext>
            </a:extLst>
          </p:cNvPr>
          <p:cNvSpPr txBox="1">
            <a:spLocks/>
          </p:cNvSpPr>
          <p:nvPr/>
        </p:nvSpPr>
        <p:spPr>
          <a:xfrm>
            <a:off x="6272041" y="2471299"/>
            <a:ext cx="2631879" cy="1171603"/>
          </a:xfrm>
          <a:prstGeom prst="rect">
            <a:avLst/>
          </a:prstGeom>
        </p:spPr>
        <p:txBody>
          <a:bodyPr vert="horz" lIns="68580" tIns="34290" rIns="68580" bIns="0" rtlCol="0">
            <a:normAutofit lnSpcReduction="10000"/>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r>
              <a:rPr lang="en-US" sz="1650" dirty="0"/>
              <a:t>Displaced in May </a:t>
            </a:r>
          </a:p>
          <a:p>
            <a:pPr marL="0" indent="0">
              <a:lnSpc>
                <a:spcPct val="150000"/>
              </a:lnSpc>
              <a:buNone/>
            </a:pPr>
            <a:r>
              <a:rPr lang="en-US" sz="1650" dirty="0"/>
              <a:t>Displaced for 30+ days</a:t>
            </a:r>
          </a:p>
          <a:p>
            <a:pPr marL="0" indent="0">
              <a:lnSpc>
                <a:spcPct val="150000"/>
              </a:lnSpc>
              <a:buNone/>
            </a:pPr>
            <a:r>
              <a:rPr lang="en-US" sz="1650" dirty="0"/>
              <a:t>Displaced for 180+ days</a:t>
            </a:r>
            <a:endParaRPr lang="en-PH" sz="1650" dirty="0"/>
          </a:p>
        </p:txBody>
      </p:sp>
      <p:sp>
        <p:nvSpPr>
          <p:cNvPr id="36" name="Content Placeholder 2">
            <a:extLst>
              <a:ext uri="{FF2B5EF4-FFF2-40B4-BE49-F238E27FC236}">
                <a16:creationId xmlns:a16="http://schemas.microsoft.com/office/drawing/2014/main" id="{74355EC0-B5A5-4FD9-80B6-64156F31C5A0}"/>
              </a:ext>
            </a:extLst>
          </p:cNvPr>
          <p:cNvSpPr txBox="1">
            <a:spLocks/>
          </p:cNvSpPr>
          <p:nvPr/>
        </p:nvSpPr>
        <p:spPr>
          <a:xfrm>
            <a:off x="5263736" y="2598434"/>
            <a:ext cx="1008305" cy="1416461"/>
          </a:xfrm>
          <a:prstGeom prst="rect">
            <a:avLst/>
          </a:prstGeom>
        </p:spPr>
        <p:txBody>
          <a:bodyPr vert="horz" lIns="68580" tIns="34290" rIns="68580" bIns="0" rtlCol="0">
            <a:normAutofit/>
          </a:bodyPr>
          <a:lstStyle>
            <a:lvl1pPr marL="342900" indent="-342900" algn="l" defTabSz="457200" rtl="0" eaLnBrk="1" latinLnBrk="0" hangingPunct="1">
              <a:spcBef>
                <a:spcPct val="20000"/>
              </a:spcBef>
              <a:buClr>
                <a:schemeClr val="accent1"/>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1875" b="1" dirty="0">
                <a:solidFill>
                  <a:schemeClr val="accent1"/>
                </a:solidFill>
              </a:rPr>
              <a:t>8,539</a:t>
            </a:r>
          </a:p>
          <a:p>
            <a:pPr marL="0" indent="0" algn="r">
              <a:buNone/>
            </a:pPr>
            <a:r>
              <a:rPr lang="en-US" sz="1875" b="1" dirty="0">
                <a:solidFill>
                  <a:srgbClr val="00B050"/>
                </a:solidFill>
              </a:rPr>
              <a:t>2,328</a:t>
            </a:r>
          </a:p>
          <a:p>
            <a:pPr marL="0" indent="0" algn="r">
              <a:buNone/>
            </a:pPr>
            <a:r>
              <a:rPr lang="en-US" sz="1875" b="1" dirty="0">
                <a:solidFill>
                  <a:srgbClr val="FF0000"/>
                </a:solidFill>
              </a:rPr>
              <a:t>264,969</a:t>
            </a:r>
            <a:endParaRPr lang="en-PH" sz="1875" b="1" dirty="0">
              <a:solidFill>
                <a:srgbClr val="FF0000"/>
              </a:solidFill>
            </a:endParaRPr>
          </a:p>
        </p:txBody>
      </p:sp>
      <p:sp>
        <p:nvSpPr>
          <p:cNvPr id="37" name="TextBox 36">
            <a:extLst>
              <a:ext uri="{FF2B5EF4-FFF2-40B4-BE49-F238E27FC236}">
                <a16:creationId xmlns:a16="http://schemas.microsoft.com/office/drawing/2014/main" id="{EF05E52D-8895-44E0-970B-1936295CED71}"/>
              </a:ext>
            </a:extLst>
          </p:cNvPr>
          <p:cNvSpPr txBox="1"/>
          <p:nvPr/>
        </p:nvSpPr>
        <p:spPr>
          <a:xfrm>
            <a:off x="1211931" y="1178168"/>
            <a:ext cx="6762414" cy="523220"/>
          </a:xfrm>
          <a:prstGeom prst="rect">
            <a:avLst/>
          </a:prstGeom>
          <a:noFill/>
        </p:spPr>
        <p:txBody>
          <a:bodyPr wrap="square" rtlCol="0" anchor="t">
            <a:spAutoFit/>
          </a:bodyPr>
          <a:lstStyle/>
          <a:p>
            <a:r>
              <a:rPr lang="en-US" sz="2800" b="1" dirty="0">
                <a:solidFill>
                  <a:schemeClr val="accent1">
                    <a:lumMod val="75000"/>
                  </a:schemeClr>
                </a:solidFill>
                <a:highlight>
                  <a:srgbClr val="FFFFFF"/>
                </a:highlight>
              </a:rPr>
              <a:t>275,836</a:t>
            </a:r>
            <a:r>
              <a:rPr lang="en-US" sz="1100" dirty="0">
                <a:highlight>
                  <a:srgbClr val="FFFFFF"/>
                </a:highlight>
              </a:rPr>
              <a:t> </a:t>
            </a:r>
            <a:r>
              <a:rPr lang="en-US" sz="1400" dirty="0">
                <a:highlight>
                  <a:srgbClr val="FFFFFF"/>
                </a:highlight>
              </a:rPr>
              <a:t>total number of persons displaced in </a:t>
            </a:r>
            <a:r>
              <a:rPr lang="en-US" sz="1400" b="1" dirty="0">
                <a:highlight>
                  <a:srgbClr val="FFFFFF"/>
                </a:highlight>
              </a:rPr>
              <a:t>Mindanao outside BARMM</a:t>
            </a:r>
            <a:endParaRPr lang="en-US" sz="1100" b="1" dirty="0">
              <a:highlight>
                <a:srgbClr val="FFFFFF"/>
              </a:highlight>
            </a:endParaRPr>
          </a:p>
        </p:txBody>
      </p:sp>
    </p:spTree>
    <p:extLst>
      <p:ext uri="{BB962C8B-B14F-4D97-AF65-F5344CB8AC3E}">
        <p14:creationId xmlns:p14="http://schemas.microsoft.com/office/powerpoint/2010/main" val="2989350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C353267-D94C-44B0-ACAB-66D0E9A95DBC}"/>
              </a:ext>
            </a:extLst>
          </p:cNvPr>
          <p:cNvSpPr>
            <a:spLocks noGrp="1"/>
          </p:cNvSpPr>
          <p:nvPr>
            <p:ph type="ctrTitle"/>
          </p:nvPr>
        </p:nvSpPr>
        <p:spPr>
          <a:xfrm>
            <a:off x="3783404" y="2927471"/>
            <a:ext cx="4848965" cy="1224752"/>
          </a:xfrm>
        </p:spPr>
        <p:txBody>
          <a:bodyPr>
            <a:normAutofit fontScale="90000"/>
          </a:bodyPr>
          <a:lstStyle/>
          <a:p>
            <a:pPr algn="l"/>
            <a:r>
              <a:rPr lang="en-US" sz="3000" b="1" dirty="0">
                <a:latin typeface="Aharoni" panose="02010803020104030203" pitchFamily="2" charset="-79"/>
                <a:cs typeface="Aharoni" panose="02010803020104030203" pitchFamily="2" charset="-79"/>
              </a:rPr>
              <a:t>DISPLACEMENT UPDATES </a:t>
            </a:r>
            <a:br>
              <a:rPr lang="en-US" sz="3000" b="1" dirty="0">
                <a:latin typeface="Aharoni" panose="02010803020104030203" pitchFamily="2" charset="-79"/>
                <a:cs typeface="Aharoni" panose="02010803020104030203" pitchFamily="2" charset="-79"/>
              </a:rPr>
            </a:br>
            <a:r>
              <a:rPr lang="en-US" sz="3000" b="1" dirty="0" err="1">
                <a:solidFill>
                  <a:srgbClr val="FFFF00"/>
                </a:solidFill>
                <a:latin typeface="Aharoni" panose="02010803020104030203" pitchFamily="2" charset="-79"/>
                <a:cs typeface="Aharoni" panose="02010803020104030203" pitchFamily="2" charset="-79"/>
              </a:rPr>
              <a:t>Marawi</a:t>
            </a:r>
            <a:r>
              <a:rPr lang="en-US" sz="3000" b="1" dirty="0">
                <a:solidFill>
                  <a:srgbClr val="FFFF00"/>
                </a:solidFill>
                <a:latin typeface="Aharoni" panose="02010803020104030203" pitchFamily="2" charset="-79"/>
                <a:cs typeface="Aharoni" panose="02010803020104030203" pitchFamily="2" charset="-79"/>
              </a:rPr>
              <a:t> Displacement (Lanao del Norte)</a:t>
            </a:r>
          </a:p>
        </p:txBody>
      </p:sp>
      <p:sp>
        <p:nvSpPr>
          <p:cNvPr id="42" name="Rectangle 41">
            <a:extLst>
              <a:ext uri="{FF2B5EF4-FFF2-40B4-BE49-F238E27FC236}">
                <a16:creationId xmlns:a16="http://schemas.microsoft.com/office/drawing/2014/main" id="{82B0BD37-87F5-4DDB-B767-20FA06048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38226" y="241300"/>
            <a:ext cx="3096928" cy="4545013"/>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4" name="Rectangle 43">
            <a:extLst>
              <a:ext uri="{FF2B5EF4-FFF2-40B4-BE49-F238E27FC236}">
                <a16:creationId xmlns:a16="http://schemas.microsoft.com/office/drawing/2014/main" id="{ADFE5C4E-0B5D-4AB5-9877-3993F84A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608602" y="241300"/>
            <a:ext cx="2531609" cy="2444750"/>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8" name="Picture 7">
            <a:extLst>
              <a:ext uri="{FF2B5EF4-FFF2-40B4-BE49-F238E27FC236}">
                <a16:creationId xmlns:a16="http://schemas.microsoft.com/office/drawing/2014/main" id="{1EE1F931-3717-45A7-AF24-A9CB57246ADE}"/>
              </a:ext>
            </a:extLst>
          </p:cNvPr>
          <p:cNvPicPr/>
          <p:nvPr/>
        </p:nvPicPr>
        <p:blipFill rotWithShape="1">
          <a:blip r:embed="rId3">
            <a:extLst>
              <a:ext uri="{28A0092B-C50C-407E-A947-70E740481C1C}">
                <a14:useLocalDpi xmlns:a14="http://schemas.microsoft.com/office/drawing/2010/main" val="0"/>
              </a:ext>
            </a:extLst>
          </a:blip>
          <a:srcRect l="4803" t="16272" r="6042" b="16168"/>
          <a:stretch/>
        </p:blipFill>
        <p:spPr bwMode="auto">
          <a:xfrm>
            <a:off x="571981" y="759311"/>
            <a:ext cx="2103224" cy="1593783"/>
          </a:xfrm>
          <a:prstGeom prst="rect">
            <a:avLst/>
          </a:prstGeom>
          <a:noFill/>
          <a:extLst>
            <a:ext uri="{53640926-AAD7-44D8-BBD7-CCE9431645EC}">
              <a14:shadowObscured xmlns:a14="http://schemas.microsoft.com/office/drawing/2010/main"/>
            </a:ext>
          </a:extLst>
        </p:spPr>
      </p:pic>
      <p:sp>
        <p:nvSpPr>
          <p:cNvPr id="46" name="Rectangle 45">
            <a:extLst>
              <a:ext uri="{FF2B5EF4-FFF2-40B4-BE49-F238E27FC236}">
                <a16:creationId xmlns:a16="http://schemas.microsoft.com/office/drawing/2014/main" id="{06048CCE-094B-4948-B61B-DE627F176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381511" y="241300"/>
            <a:ext cx="2531609" cy="2444750"/>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AE868D13-392E-420D-A714-E443DC514FE3}"/>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803244" y="325804"/>
            <a:ext cx="1768777" cy="1587449"/>
          </a:xfrm>
          <a:prstGeom prst="rect">
            <a:avLst/>
          </a:prstGeom>
          <a:noFill/>
          <a:extLst>
            <a:ext uri="{53640926-AAD7-44D8-BBD7-CCE9431645EC}">
              <a14:shadowObscured xmlns:a14="http://schemas.microsoft.com/office/drawing/2010/main"/>
            </a:ext>
          </a:extLst>
        </p:spPr>
      </p:pic>
      <p:cxnSp>
        <p:nvCxnSpPr>
          <p:cNvPr id="48" name="Straight Connector 47">
            <a:extLst>
              <a:ext uri="{FF2B5EF4-FFF2-40B4-BE49-F238E27FC236}">
                <a16:creationId xmlns:a16="http://schemas.microsoft.com/office/drawing/2014/main" id="{5BB48934-4796-4249-B64C-EE2375977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4082315"/>
            <a:ext cx="4800600" cy="0"/>
          </a:xfrm>
          <a:prstGeom prst="line">
            <a:avLst/>
          </a:prstGeom>
          <a:ln w="2222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 Box 5208">
            <a:extLst>
              <a:ext uri="{FF2B5EF4-FFF2-40B4-BE49-F238E27FC236}">
                <a16:creationId xmlns:a16="http://schemas.microsoft.com/office/drawing/2014/main" id="{2DFC4F30-7A7F-448A-BFFD-A9D9F77167D5}"/>
              </a:ext>
            </a:extLst>
          </p:cNvPr>
          <p:cNvSpPr txBox="1">
            <a:spLocks noChangeArrowheads="1"/>
          </p:cNvSpPr>
          <p:nvPr/>
        </p:nvSpPr>
        <p:spPr bwMode="auto">
          <a:xfrm>
            <a:off x="765158" y="2556349"/>
            <a:ext cx="4863207" cy="35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450"/>
              </a:spcAft>
            </a:pPr>
            <a:r>
              <a:rPr lang="en-US" altLang="en-US" sz="2100" dirty="0">
                <a:solidFill>
                  <a:srgbClr val="0070C0"/>
                </a:solidFill>
                <a:latin typeface="Arial Black" panose="020B0A04020102020204" pitchFamily="34" charset="0"/>
              </a:rPr>
              <a:t>135 </a:t>
            </a:r>
            <a:r>
              <a:rPr lang="en-US" altLang="en-US" sz="1500" dirty="0">
                <a:solidFill>
                  <a:srgbClr val="0070C0"/>
                </a:solidFill>
                <a:latin typeface="Arial Black" panose="020B0A04020102020204" pitchFamily="34" charset="0"/>
              </a:rPr>
              <a:t>families</a:t>
            </a:r>
          </a:p>
          <a:p>
            <a:pPr defTabSz="685800" eaLnBrk="0" fontAlgn="base" hangingPunct="0">
              <a:spcBef>
                <a:spcPct val="0"/>
              </a:spcBef>
              <a:spcAft>
                <a:spcPts val="450"/>
              </a:spcAft>
            </a:pPr>
            <a:r>
              <a:rPr lang="en-US" altLang="en-US" sz="1350" dirty="0">
                <a:solidFill>
                  <a:schemeClr val="bg1"/>
                </a:solidFill>
                <a:latin typeface="Arial Black" panose="020B0A04020102020204" pitchFamily="34" charset="0"/>
              </a:rPr>
              <a:t>in Transitory Sites</a:t>
            </a:r>
          </a:p>
          <a:p>
            <a:pPr defTabSz="685800" eaLnBrk="0" fontAlgn="base" hangingPunct="0">
              <a:spcBef>
                <a:spcPct val="0"/>
              </a:spcBef>
              <a:spcAft>
                <a:spcPts val="450"/>
              </a:spcAft>
            </a:pPr>
            <a:r>
              <a:rPr lang="en-US" altLang="en-US" sz="1050" dirty="0">
                <a:solidFill>
                  <a:schemeClr val="bg1"/>
                </a:solidFill>
                <a:latin typeface="Arial Black" panose="020B0A04020102020204" pitchFamily="34" charset="0"/>
              </a:rPr>
              <a:t>**</a:t>
            </a:r>
            <a:r>
              <a:rPr lang="en-US" altLang="en-US" sz="1050" dirty="0" err="1">
                <a:solidFill>
                  <a:schemeClr val="bg1"/>
                </a:solidFill>
                <a:latin typeface="Arial Black" panose="020B0A04020102020204" pitchFamily="34" charset="0"/>
              </a:rPr>
              <a:t>Pangi</a:t>
            </a:r>
            <a:r>
              <a:rPr lang="en-US" altLang="en-US" sz="1050" dirty="0">
                <a:solidFill>
                  <a:schemeClr val="bg1"/>
                </a:solidFill>
                <a:latin typeface="Arial Black" panose="020B0A04020102020204" pitchFamily="34" charset="0"/>
              </a:rPr>
              <a:t> </a:t>
            </a:r>
            <a:r>
              <a:rPr lang="en-US" altLang="en-US" sz="1050" dirty="0" err="1">
                <a:solidFill>
                  <a:schemeClr val="bg1"/>
                </a:solidFill>
                <a:latin typeface="Arial Black" panose="020B0A04020102020204" pitchFamily="34" charset="0"/>
              </a:rPr>
              <a:t>Bakwit</a:t>
            </a:r>
            <a:r>
              <a:rPr lang="en-US" altLang="en-US" sz="1050" dirty="0">
                <a:solidFill>
                  <a:schemeClr val="bg1"/>
                </a:solidFill>
                <a:latin typeface="Arial Black" panose="020B0A04020102020204" pitchFamily="34" charset="0"/>
              </a:rPr>
              <a:t> Village</a:t>
            </a:r>
          </a:p>
        </p:txBody>
      </p:sp>
      <p:sp>
        <p:nvSpPr>
          <p:cNvPr id="10" name="Text Box 5208">
            <a:extLst>
              <a:ext uri="{FF2B5EF4-FFF2-40B4-BE49-F238E27FC236}">
                <a16:creationId xmlns:a16="http://schemas.microsoft.com/office/drawing/2014/main" id="{81C1D847-4CBE-4B97-AACE-CEAA0C3F455C}"/>
              </a:ext>
            </a:extLst>
          </p:cNvPr>
          <p:cNvSpPr txBox="1">
            <a:spLocks noChangeArrowheads="1"/>
          </p:cNvSpPr>
          <p:nvPr/>
        </p:nvSpPr>
        <p:spPr bwMode="auto">
          <a:xfrm>
            <a:off x="6481517" y="1856866"/>
            <a:ext cx="4863207" cy="42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450"/>
              </a:spcAft>
            </a:pPr>
            <a:r>
              <a:rPr lang="en-US" altLang="en-US" sz="2100" dirty="0">
                <a:solidFill>
                  <a:srgbClr val="0070C0"/>
                </a:solidFill>
                <a:latin typeface="Arial Black" panose="020B0A04020102020204" pitchFamily="34" charset="0"/>
              </a:rPr>
              <a:t>9543 </a:t>
            </a:r>
            <a:r>
              <a:rPr lang="en-US" altLang="en-US" sz="1500" dirty="0">
                <a:solidFill>
                  <a:srgbClr val="0070C0"/>
                </a:solidFill>
                <a:latin typeface="Arial Black" panose="020B0A04020102020204" pitchFamily="34" charset="0"/>
              </a:rPr>
              <a:t>families</a:t>
            </a:r>
          </a:p>
          <a:p>
            <a:pPr defTabSz="685800" eaLnBrk="0" fontAlgn="base" hangingPunct="0">
              <a:spcBef>
                <a:spcPct val="0"/>
              </a:spcBef>
              <a:spcAft>
                <a:spcPts val="450"/>
              </a:spcAft>
            </a:pPr>
            <a:r>
              <a:rPr lang="en-US" altLang="en-US" sz="1350" dirty="0">
                <a:solidFill>
                  <a:schemeClr val="bg1"/>
                </a:solidFill>
                <a:latin typeface="Arial Black" panose="020B0A04020102020204" pitchFamily="34" charset="0"/>
              </a:rPr>
              <a:t>in home-based setting</a:t>
            </a:r>
          </a:p>
          <a:p>
            <a:pPr defTabSz="685800" eaLnBrk="0" fontAlgn="base" hangingPunct="0">
              <a:spcBef>
                <a:spcPct val="0"/>
              </a:spcBef>
              <a:spcAft>
                <a:spcPts val="450"/>
              </a:spcAft>
            </a:pPr>
            <a:r>
              <a:rPr lang="en-US" altLang="en-US" sz="1050" dirty="0">
                <a:solidFill>
                  <a:schemeClr val="bg1"/>
                </a:solidFill>
                <a:latin typeface="Arial Black" panose="020B0A04020102020204" pitchFamily="34" charset="0"/>
              </a:rPr>
              <a:t>**UNHCR Data</a:t>
            </a:r>
          </a:p>
        </p:txBody>
      </p:sp>
      <p:sp>
        <p:nvSpPr>
          <p:cNvPr id="12" name="Text Box 5208">
            <a:extLst>
              <a:ext uri="{FF2B5EF4-FFF2-40B4-BE49-F238E27FC236}">
                <a16:creationId xmlns:a16="http://schemas.microsoft.com/office/drawing/2014/main" id="{E54D9778-8F02-4D99-83B2-5A1B8BAD710F}"/>
              </a:ext>
            </a:extLst>
          </p:cNvPr>
          <p:cNvSpPr txBox="1">
            <a:spLocks noChangeArrowheads="1"/>
          </p:cNvSpPr>
          <p:nvPr/>
        </p:nvSpPr>
        <p:spPr bwMode="auto">
          <a:xfrm>
            <a:off x="3808613" y="1791977"/>
            <a:ext cx="4863207" cy="35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eaLnBrk="0" fontAlgn="base" hangingPunct="0">
              <a:spcBef>
                <a:spcPct val="0"/>
              </a:spcBef>
              <a:spcAft>
                <a:spcPts val="450"/>
              </a:spcAft>
            </a:pPr>
            <a:r>
              <a:rPr lang="en-US" altLang="en-US" sz="2100" dirty="0">
                <a:solidFill>
                  <a:srgbClr val="0070C0"/>
                </a:solidFill>
                <a:latin typeface="Arial Black" panose="020B0A04020102020204" pitchFamily="34" charset="0"/>
              </a:rPr>
              <a:t>63 </a:t>
            </a:r>
            <a:r>
              <a:rPr lang="en-US" altLang="en-US" sz="1500" dirty="0">
                <a:solidFill>
                  <a:srgbClr val="0070C0"/>
                </a:solidFill>
                <a:latin typeface="Arial Black" panose="020B0A04020102020204" pitchFamily="34" charset="0"/>
              </a:rPr>
              <a:t>families</a:t>
            </a:r>
          </a:p>
          <a:p>
            <a:pPr defTabSz="685800" eaLnBrk="0" fontAlgn="base" hangingPunct="0">
              <a:spcBef>
                <a:spcPct val="0"/>
              </a:spcBef>
              <a:spcAft>
                <a:spcPts val="450"/>
              </a:spcAft>
            </a:pPr>
            <a:r>
              <a:rPr lang="en-US" altLang="en-US" sz="1350" dirty="0">
                <a:solidFill>
                  <a:schemeClr val="bg1"/>
                </a:solidFill>
                <a:latin typeface="Arial Black" panose="020B0A04020102020204" pitchFamily="34" charset="0"/>
              </a:rPr>
              <a:t>in Community Based EC</a:t>
            </a:r>
          </a:p>
          <a:p>
            <a:pPr defTabSz="685800" eaLnBrk="0" fontAlgn="base" hangingPunct="0">
              <a:spcBef>
                <a:spcPct val="0"/>
              </a:spcBef>
              <a:spcAft>
                <a:spcPts val="450"/>
              </a:spcAft>
            </a:pPr>
            <a:r>
              <a:rPr lang="en-US" altLang="en-US" sz="825" dirty="0">
                <a:solidFill>
                  <a:schemeClr val="bg1"/>
                </a:solidFill>
                <a:latin typeface="Arial Black" panose="020B0A04020102020204" pitchFamily="34" charset="0"/>
              </a:rPr>
              <a:t>**UNHCR Data (Iligan, </a:t>
            </a:r>
            <a:r>
              <a:rPr lang="en-US" altLang="en-US" sz="825" dirty="0" err="1">
                <a:solidFill>
                  <a:schemeClr val="bg1"/>
                </a:solidFill>
                <a:latin typeface="Arial Black" panose="020B0A04020102020204" pitchFamily="34" charset="0"/>
              </a:rPr>
              <a:t>Baloi</a:t>
            </a:r>
            <a:r>
              <a:rPr lang="en-US" altLang="en-US" sz="825" dirty="0">
                <a:solidFill>
                  <a:schemeClr val="bg1"/>
                </a:solidFill>
                <a:latin typeface="Arial Black" panose="020B0A04020102020204" pitchFamily="34" charset="0"/>
              </a:rPr>
              <a:t>, </a:t>
            </a:r>
            <a:r>
              <a:rPr lang="en-US" altLang="en-US" sz="825" dirty="0" err="1">
                <a:solidFill>
                  <a:schemeClr val="bg1"/>
                </a:solidFill>
                <a:latin typeface="Arial Black" panose="020B0A04020102020204" pitchFamily="34" charset="0"/>
              </a:rPr>
              <a:t>Pantar</a:t>
            </a:r>
            <a:r>
              <a:rPr lang="en-US" altLang="en-US" sz="825" dirty="0">
                <a:solidFill>
                  <a:schemeClr val="bg1"/>
                </a:solidFill>
                <a:latin typeface="Arial Black" panose="020B0A04020102020204" pitchFamily="34" charset="0"/>
              </a:rPr>
              <a:t>)</a:t>
            </a:r>
          </a:p>
        </p:txBody>
      </p:sp>
      <p:pic>
        <p:nvPicPr>
          <p:cNvPr id="19" name="Picture 18">
            <a:extLst>
              <a:ext uri="{FF2B5EF4-FFF2-40B4-BE49-F238E27FC236}">
                <a16:creationId xmlns:a16="http://schemas.microsoft.com/office/drawing/2014/main" id="{E084BFD3-8547-4714-9F99-F094B5BCAEBA}"/>
              </a:ext>
            </a:extLst>
          </p:cNvPr>
          <p:cNvPicPr/>
          <p:nvPr/>
        </p:nvPicPr>
        <p:blipFill rotWithShape="1">
          <a:blip r:embed="rId5" cstate="print">
            <a:extLst>
              <a:ext uri="{28A0092B-C50C-407E-A947-70E740481C1C}">
                <a14:useLocalDpi xmlns:a14="http://schemas.microsoft.com/office/drawing/2010/main" val="0"/>
              </a:ext>
            </a:extLst>
          </a:blip>
          <a:srcRect l="11200" t="18531" r="10496" b="12809"/>
          <a:stretch/>
        </p:blipFill>
        <p:spPr bwMode="auto">
          <a:xfrm>
            <a:off x="3949908" y="585966"/>
            <a:ext cx="1944321" cy="1067125"/>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3118944719"/>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5">
            <a:extLst>
              <a:ext uri="{FF2B5EF4-FFF2-40B4-BE49-F238E27FC236}">
                <a16:creationId xmlns:a16="http://schemas.microsoft.com/office/drawing/2014/main" id="{CD70A3D7-8710-427A-9CDA-C6C6AFC34D68}"/>
              </a:ext>
            </a:extLst>
          </p:cNvPr>
          <p:cNvGraphicFramePr>
            <a:graphicFrameLocks noGrp="1"/>
          </p:cNvGraphicFramePr>
          <p:nvPr>
            <p:extLst>
              <p:ext uri="{D42A27DB-BD31-4B8C-83A1-F6EECF244321}">
                <p14:modId xmlns:p14="http://schemas.microsoft.com/office/powerpoint/2010/main" val="3642938111"/>
              </p:ext>
            </p:extLst>
          </p:nvPr>
        </p:nvGraphicFramePr>
        <p:xfrm>
          <a:off x="210939" y="676080"/>
          <a:ext cx="8722121" cy="4189190"/>
        </p:xfrm>
        <a:graphic>
          <a:graphicData uri="http://schemas.openxmlformats.org/drawingml/2006/table">
            <a:tbl>
              <a:tblPr firstRow="1" bandRow="1">
                <a:tableStyleId>{D27102A9-8310-4765-A935-A1911B00CA55}</a:tableStyleId>
              </a:tblPr>
              <a:tblGrid>
                <a:gridCol w="1424405">
                  <a:extLst>
                    <a:ext uri="{9D8B030D-6E8A-4147-A177-3AD203B41FA5}">
                      <a16:colId xmlns:a16="http://schemas.microsoft.com/office/drawing/2014/main" val="476948662"/>
                    </a:ext>
                  </a:extLst>
                </a:gridCol>
                <a:gridCol w="7297716">
                  <a:extLst>
                    <a:ext uri="{9D8B030D-6E8A-4147-A177-3AD203B41FA5}">
                      <a16:colId xmlns:a16="http://schemas.microsoft.com/office/drawing/2014/main" val="3635672335"/>
                    </a:ext>
                  </a:extLst>
                </a:gridCol>
              </a:tblGrid>
              <a:tr h="280277">
                <a:tc gridSpan="2">
                  <a:txBody>
                    <a:bodyPr/>
                    <a:lstStyle/>
                    <a:p>
                      <a:pPr algn="ctr"/>
                      <a:r>
                        <a:rPr lang="en-US" dirty="0"/>
                        <a:t>ISSUES / GAPS</a:t>
                      </a:r>
                      <a:endParaRPr lang="en-PH" dirty="0"/>
                    </a:p>
                  </a:txBody>
                  <a:tcPr/>
                </a:tc>
                <a:tc hMerge="1">
                  <a:txBody>
                    <a:bodyPr/>
                    <a:lstStyle/>
                    <a:p>
                      <a:pPr algn="ctr"/>
                      <a:endParaRPr lang="en-PH" dirty="0"/>
                    </a:p>
                  </a:txBody>
                  <a:tcPr/>
                </a:tc>
                <a:extLst>
                  <a:ext uri="{0D108BD9-81ED-4DB2-BD59-A6C34878D82A}">
                    <a16:rowId xmlns:a16="http://schemas.microsoft.com/office/drawing/2014/main" val="583981803"/>
                  </a:ext>
                </a:extLst>
              </a:tr>
              <a:tr h="891137">
                <a:tc>
                  <a:txBody>
                    <a:bodyPr/>
                    <a:lstStyle/>
                    <a:p>
                      <a:endParaRPr lang="en-P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Access to food and livelihood</a:t>
                      </a:r>
                      <a:r>
                        <a:rPr lang="en-US" sz="1400" dirty="0"/>
                        <a:t>. Community quarantine exacerbated the issue on access to livelihood and food by IDPs in TS and CBEC.</a:t>
                      </a:r>
                      <a:endParaRPr lang="en-PH" sz="1400" dirty="0"/>
                    </a:p>
                  </a:txBody>
                  <a:tcPr/>
                </a:tc>
                <a:extLst>
                  <a:ext uri="{0D108BD9-81ED-4DB2-BD59-A6C34878D82A}">
                    <a16:rowId xmlns:a16="http://schemas.microsoft.com/office/drawing/2014/main" val="3547545633"/>
                  </a:ext>
                </a:extLst>
              </a:tr>
              <a:tr h="689913">
                <a:tc>
                  <a:txBody>
                    <a:bodyPr/>
                    <a:lstStyle/>
                    <a:p>
                      <a:endParaRPr lang="en-P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Water insufficiency </a:t>
                      </a:r>
                      <a:r>
                        <a:rPr lang="en-US" sz="1400" dirty="0"/>
                        <a:t>especially in </a:t>
                      </a:r>
                      <a:r>
                        <a:rPr lang="en-US" sz="1400" dirty="0" err="1"/>
                        <a:t>Pangi</a:t>
                      </a:r>
                      <a:r>
                        <a:rPr lang="en-US" sz="1400" dirty="0"/>
                        <a:t> </a:t>
                      </a:r>
                      <a:r>
                        <a:rPr lang="en-US" sz="1400" dirty="0" err="1"/>
                        <a:t>Bakwit</a:t>
                      </a:r>
                      <a:r>
                        <a:rPr lang="en-US" sz="1400" dirty="0"/>
                        <a:t> Village. Currently, the 4</a:t>
                      </a:r>
                      <a:r>
                        <a:rPr lang="en-US" sz="1400" baseline="30000" dirty="0"/>
                        <a:t>th</a:t>
                      </a:r>
                      <a:r>
                        <a:rPr lang="en-US" sz="1400" dirty="0"/>
                        <a:t> IB delivers water at the site.</a:t>
                      </a:r>
                    </a:p>
                  </a:txBody>
                  <a:tcPr/>
                </a:tc>
                <a:extLst>
                  <a:ext uri="{0D108BD9-81ED-4DB2-BD59-A6C34878D82A}">
                    <a16:rowId xmlns:a16="http://schemas.microsoft.com/office/drawing/2014/main" val="432707385"/>
                  </a:ext>
                </a:extLst>
              </a:tr>
              <a:tr h="891137">
                <a:tc>
                  <a:txBody>
                    <a:bodyPr/>
                    <a:lstStyle/>
                    <a:p>
                      <a:endParaRPr lang="en-P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Lack of medicines and on-site health stations in TS</a:t>
                      </a:r>
                      <a:r>
                        <a:rPr lang="en-US" sz="1400" dirty="0"/>
                        <a:t>. But IDPs are able to access RHU/CHO. In </a:t>
                      </a:r>
                      <a:r>
                        <a:rPr lang="en-US" sz="1400" dirty="0" err="1"/>
                        <a:t>Pangi</a:t>
                      </a:r>
                      <a:r>
                        <a:rPr lang="en-US" sz="1400" dirty="0"/>
                        <a:t> </a:t>
                      </a:r>
                      <a:r>
                        <a:rPr lang="en-US" sz="1400" dirty="0" err="1"/>
                        <a:t>Bakwit</a:t>
                      </a:r>
                      <a:r>
                        <a:rPr lang="en-US" sz="1400" dirty="0"/>
                        <a:t> Village, access to RHU is difficult due to lack of transportation especially at during this quarantine.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400" dirty="0"/>
                    </a:p>
                  </a:txBody>
                  <a:tcPr/>
                </a:tc>
                <a:extLst>
                  <a:ext uri="{0D108BD9-81ED-4DB2-BD59-A6C34878D82A}">
                    <a16:rowId xmlns:a16="http://schemas.microsoft.com/office/drawing/2014/main" val="1930780588"/>
                  </a:ext>
                </a:extLst>
              </a:tr>
              <a:tr h="634560">
                <a:tc>
                  <a:txBody>
                    <a:bodyPr/>
                    <a:lstStyle/>
                    <a:p>
                      <a:endParaRPr lang="en-P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Lack of camp coordinator and manager.</a:t>
                      </a:r>
                      <a:r>
                        <a:rPr lang="en-US" sz="1400" dirty="0"/>
                        <a:t> The presence of CCCM can help in knowing and responding to persisting issues of IDPs</a:t>
                      </a:r>
                    </a:p>
                  </a:txBody>
                  <a:tcPr/>
                </a:tc>
                <a:extLst>
                  <a:ext uri="{0D108BD9-81ED-4DB2-BD59-A6C34878D82A}">
                    <a16:rowId xmlns:a16="http://schemas.microsoft.com/office/drawing/2014/main" val="3318251566"/>
                  </a:ext>
                </a:extLst>
              </a:tr>
              <a:tr h="689913">
                <a:tc>
                  <a:txBody>
                    <a:bodyPr/>
                    <a:lstStyle/>
                    <a:p>
                      <a:endParaRPr lang="en-P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IDPs at the CBEC are in need of shelter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PH" sz="1400" dirty="0"/>
                    </a:p>
                  </a:txBody>
                  <a:tcPr/>
                </a:tc>
                <a:extLst>
                  <a:ext uri="{0D108BD9-81ED-4DB2-BD59-A6C34878D82A}">
                    <a16:rowId xmlns:a16="http://schemas.microsoft.com/office/drawing/2014/main" val="505878748"/>
                  </a:ext>
                </a:extLst>
              </a:tr>
            </a:tbl>
          </a:graphicData>
        </a:graphic>
      </p:graphicFrame>
      <p:pic>
        <p:nvPicPr>
          <p:cNvPr id="16" name="Picture 4">
            <a:extLst>
              <a:ext uri="{FF2B5EF4-FFF2-40B4-BE49-F238E27FC236}">
                <a16:creationId xmlns:a16="http://schemas.microsoft.com/office/drawing/2014/main" id="{83EA18E7-0792-4413-8DF0-7391D47687E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2389" y="1189780"/>
            <a:ext cx="599484" cy="5994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9AAD442D-7881-49B7-9495-6195EA0A112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3580" y="978416"/>
            <a:ext cx="599485" cy="6493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76B01235-1505-4DC8-A580-CB304AFA681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2131" y="2000628"/>
            <a:ext cx="447876" cy="447876"/>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Hospital">
            <a:extLst>
              <a:ext uri="{FF2B5EF4-FFF2-40B4-BE49-F238E27FC236}">
                <a16:creationId xmlns:a16="http://schemas.microsoft.com/office/drawing/2014/main" id="{18CF948F-99A9-415B-8BA2-8B0FFABBFE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580" y="2887391"/>
            <a:ext cx="401710" cy="401710"/>
          </a:xfrm>
          <a:prstGeom prst="rect">
            <a:avLst/>
          </a:prstGeom>
        </p:spPr>
      </p:pic>
      <p:pic>
        <p:nvPicPr>
          <p:cNvPr id="20" name="Picture 8">
            <a:extLst>
              <a:ext uri="{FF2B5EF4-FFF2-40B4-BE49-F238E27FC236}">
                <a16:creationId xmlns:a16="http://schemas.microsoft.com/office/drawing/2014/main" id="{D85016F7-E7AD-474A-AFF2-254134139AC7}"/>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72037" y="2797047"/>
            <a:ext cx="582398" cy="5823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5C2775CD-5DD3-48CE-A846-94D31BA0999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28297" y="3540510"/>
            <a:ext cx="401710" cy="5150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245F3683-0361-423E-AE4F-A2CEA195EBC1}"/>
              </a:ext>
            </a:extLst>
          </p:cNvPr>
          <p:cNvPicPr/>
          <p:nvPr/>
        </p:nvPicPr>
        <p:blipFill>
          <a:blip r:embed="rId10">
            <a:biLevel thresh="75000"/>
            <a:extLst>
              <a:ext uri="{28A0092B-C50C-407E-A947-70E740481C1C}">
                <a14:useLocalDpi xmlns:a14="http://schemas.microsoft.com/office/drawing/2010/main" val="0"/>
              </a:ext>
            </a:extLst>
          </a:blip>
          <a:stretch>
            <a:fillRect/>
          </a:stretch>
        </p:blipFill>
        <p:spPr bwMode="auto">
          <a:xfrm>
            <a:off x="637515" y="4361997"/>
            <a:ext cx="442655" cy="401710"/>
          </a:xfrm>
          <a:prstGeom prst="rect">
            <a:avLst/>
          </a:prstGeom>
          <a:noFill/>
          <a:extLst>
            <a:ext uri="{53640926-AAD7-44D8-BBD7-CCE9431645EC}">
              <a14:shadowObscured xmlns:a14="http://schemas.microsoft.com/office/drawing/2010/main"/>
            </a:ext>
          </a:extLst>
        </p:spPr>
      </p:pic>
      <p:sp>
        <p:nvSpPr>
          <p:cNvPr id="23" name="Title 12">
            <a:extLst>
              <a:ext uri="{FF2B5EF4-FFF2-40B4-BE49-F238E27FC236}">
                <a16:creationId xmlns:a16="http://schemas.microsoft.com/office/drawing/2014/main" id="{4E3B0B4F-FA58-49EA-B899-C3D3B280C51A}"/>
              </a:ext>
            </a:extLst>
          </p:cNvPr>
          <p:cNvSpPr txBox="1">
            <a:spLocks noChangeArrowheads="1"/>
          </p:cNvSpPr>
          <p:nvPr/>
        </p:nvSpPr>
        <p:spPr>
          <a:xfrm>
            <a:off x="7684" y="0"/>
            <a:ext cx="9144000" cy="699247"/>
          </a:xfrm>
          <a:prstGeom prst="rect">
            <a:avLst/>
          </a:prstGeom>
          <a:solidFill>
            <a:srgbClr val="0072BC"/>
          </a:solidFill>
        </p:spPr>
        <p:txBody>
          <a:bodyPr vert="horz" lIns="0" tIns="0" rIns="0" bIns="0" rtlCol="0" anchor="b" anchorCtr="0">
            <a:normAutofit/>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altLang="en-US" sz="1800" dirty="0">
                <a:solidFill>
                  <a:schemeClr val="bg1"/>
                </a:solidFill>
              </a:rPr>
              <a:t>PROTECTION SITUATION</a:t>
            </a:r>
            <a:endParaRPr lang="en-US" altLang="en-US" sz="1800" dirty="0">
              <a:solidFill>
                <a:srgbClr val="FFFF00"/>
              </a:solidFill>
            </a:endParaRPr>
          </a:p>
          <a:p>
            <a:pPr algn="ctr"/>
            <a:r>
              <a:rPr lang="en-US" altLang="en-US" sz="1800" dirty="0">
                <a:solidFill>
                  <a:schemeClr val="bg1"/>
                </a:solidFill>
              </a:rPr>
              <a:t> </a:t>
            </a:r>
            <a:endParaRPr lang="en-US" altLang="en-US" sz="4050" dirty="0">
              <a:solidFill>
                <a:schemeClr val="bg1"/>
              </a:solidFill>
            </a:endParaRPr>
          </a:p>
        </p:txBody>
      </p:sp>
    </p:spTree>
    <p:extLst>
      <p:ext uri="{BB962C8B-B14F-4D97-AF65-F5344CB8AC3E}">
        <p14:creationId xmlns:p14="http://schemas.microsoft.com/office/powerpoint/2010/main" val="3408298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E749E3-8B96-4EBE-8878-5CB3B0EA85A5}"/>
              </a:ext>
            </a:extLst>
          </p:cNvPr>
          <p:cNvSpPr>
            <a:spLocks noGrp="1"/>
          </p:cNvSpPr>
          <p:nvPr>
            <p:ph type="ctrTitle"/>
          </p:nvPr>
        </p:nvSpPr>
        <p:spPr/>
        <p:txBody>
          <a:bodyPr>
            <a:normAutofit/>
          </a:bodyPr>
          <a:lstStyle/>
          <a:p>
            <a:r>
              <a:rPr lang="en-US" sz="4800" b="1" dirty="0">
                <a:solidFill>
                  <a:srgbClr val="0070C0"/>
                </a:solidFill>
              </a:rPr>
              <a:t>KEY PROTECTION UPDATES</a:t>
            </a:r>
            <a:endParaRPr lang="en-PH" sz="4800" b="1" dirty="0">
              <a:solidFill>
                <a:srgbClr val="0070C0"/>
              </a:solidFill>
            </a:endParaRPr>
          </a:p>
        </p:txBody>
      </p:sp>
      <p:sp>
        <p:nvSpPr>
          <p:cNvPr id="5" name="Subtitle 4">
            <a:extLst>
              <a:ext uri="{FF2B5EF4-FFF2-40B4-BE49-F238E27FC236}">
                <a16:creationId xmlns:a16="http://schemas.microsoft.com/office/drawing/2014/main" id="{39AAF735-A317-4773-B2CE-AA8E439D125D}"/>
              </a:ext>
            </a:extLst>
          </p:cNvPr>
          <p:cNvSpPr>
            <a:spLocks noGrp="1"/>
          </p:cNvSpPr>
          <p:nvPr>
            <p:ph type="subTitle" idx="1"/>
          </p:nvPr>
        </p:nvSpPr>
        <p:spPr/>
        <p:txBody>
          <a:bodyPr>
            <a:normAutofit/>
          </a:bodyPr>
          <a:lstStyle/>
          <a:p>
            <a:r>
              <a:rPr lang="en-US" sz="4000" b="1" dirty="0">
                <a:solidFill>
                  <a:srgbClr val="0070C0"/>
                </a:solidFill>
                <a:highlight>
                  <a:srgbClr val="FFFF00"/>
                </a:highlight>
              </a:rPr>
              <a:t>Region IX, X, XI, XII &amp; CARAGA</a:t>
            </a:r>
            <a:endParaRPr lang="en-PH" sz="4000" b="1" dirty="0">
              <a:solidFill>
                <a:srgbClr val="0070C0"/>
              </a:solidFill>
              <a:highlight>
                <a:srgbClr val="FFFF00"/>
              </a:highlight>
            </a:endParaRPr>
          </a:p>
        </p:txBody>
      </p:sp>
    </p:spTree>
    <p:extLst>
      <p:ext uri="{BB962C8B-B14F-4D97-AF65-F5344CB8AC3E}">
        <p14:creationId xmlns:p14="http://schemas.microsoft.com/office/powerpoint/2010/main" val="495733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FB263D39-4380-4FD4-8323-56746D2907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2987" y="728041"/>
            <a:ext cx="451802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8097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7D62-A729-4C02-80BF-40719B8A9734}"/>
              </a:ext>
            </a:extLst>
          </p:cNvPr>
          <p:cNvSpPr>
            <a:spLocks noGrp="1"/>
          </p:cNvSpPr>
          <p:nvPr>
            <p:ph type="ctrTitle"/>
          </p:nvPr>
        </p:nvSpPr>
        <p:spPr/>
        <p:txBody>
          <a:bodyPr/>
          <a:lstStyle/>
          <a:p>
            <a:endParaRPr lang="en-PH"/>
          </a:p>
        </p:txBody>
      </p:sp>
      <p:sp>
        <p:nvSpPr>
          <p:cNvPr id="3" name="Subtitle 2">
            <a:extLst>
              <a:ext uri="{FF2B5EF4-FFF2-40B4-BE49-F238E27FC236}">
                <a16:creationId xmlns:a16="http://schemas.microsoft.com/office/drawing/2014/main" id="{F7DB80F5-F035-4720-A91F-96DEF99401A1}"/>
              </a:ext>
            </a:extLst>
          </p:cNvPr>
          <p:cNvSpPr>
            <a:spLocks noGrp="1"/>
          </p:cNvSpPr>
          <p:nvPr>
            <p:ph type="subTitle" idx="1"/>
          </p:nvPr>
        </p:nvSpPr>
        <p:spPr/>
        <p:txBody>
          <a:bodyPr/>
          <a:lstStyle/>
          <a:p>
            <a:endParaRPr lang="en-PH"/>
          </a:p>
        </p:txBody>
      </p:sp>
      <p:pic>
        <p:nvPicPr>
          <p:cNvPr id="6" name="Picture 5" descr="A close up of a map&#10;&#10;Description automatically generated">
            <a:extLst>
              <a:ext uri="{FF2B5EF4-FFF2-40B4-BE49-F238E27FC236}">
                <a16:creationId xmlns:a16="http://schemas.microsoft.com/office/drawing/2014/main" id="{AD01C9B1-F01F-4504-BEA8-3600882CE397}"/>
              </a:ext>
            </a:extLst>
          </p:cNvPr>
          <p:cNvPicPr>
            <a:picLocks noChangeAspect="1"/>
          </p:cNvPicPr>
          <p:nvPr/>
        </p:nvPicPr>
        <p:blipFill>
          <a:blip r:embed="rId3"/>
          <a:stretch>
            <a:fillRect/>
          </a:stretch>
        </p:blipFill>
        <p:spPr>
          <a:xfrm>
            <a:off x="71562" y="71562"/>
            <a:ext cx="9000876" cy="5009321"/>
          </a:xfrm>
          <a:prstGeom prst="rect">
            <a:avLst/>
          </a:prstGeom>
        </p:spPr>
      </p:pic>
    </p:spTree>
    <p:extLst>
      <p:ext uri="{BB962C8B-B14F-4D97-AF65-F5344CB8AC3E}">
        <p14:creationId xmlns:p14="http://schemas.microsoft.com/office/powerpoint/2010/main" val="183034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Forced from Home: What would you leave behind? - National Justice ...">
            <a:extLst>
              <a:ext uri="{FF2B5EF4-FFF2-40B4-BE49-F238E27FC236}">
                <a16:creationId xmlns:a16="http://schemas.microsoft.com/office/drawing/2014/main" id="{CAA806CB-6606-454E-9C27-F2A795F2CBF1}"/>
              </a:ext>
            </a:extLst>
          </p:cNvPr>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1868566" y="3613279"/>
            <a:ext cx="1508598" cy="1302703"/>
          </a:xfrm>
          <a:prstGeom prst="rect">
            <a:avLst/>
          </a:prstGeom>
          <a:noFill/>
          <a:scene3d>
            <a:camera prst="orthographicFront"/>
            <a:lightRig rig="threePt" dir="t"/>
          </a:scene3d>
          <a:sp3d>
            <a:bevelB/>
          </a:sp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865A-0A67-47E4-92B9-2DB35310748D}"/>
              </a:ext>
            </a:extLst>
          </p:cNvPr>
          <p:cNvSpPr txBox="1"/>
          <p:nvPr/>
        </p:nvSpPr>
        <p:spPr>
          <a:xfrm>
            <a:off x="3137466" y="3826050"/>
            <a:ext cx="4837368" cy="877163"/>
          </a:xfrm>
          <a:prstGeom prst="rect">
            <a:avLst/>
          </a:prstGeom>
          <a:noFill/>
        </p:spPr>
        <p:txBody>
          <a:bodyPr wrap="square" rtlCol="0">
            <a:spAutoFit/>
          </a:bodyPr>
          <a:lstStyle/>
          <a:p>
            <a:pPr algn="ctr"/>
            <a:r>
              <a:rPr lang="en-US" sz="2100" dirty="0"/>
              <a:t>Approximately </a:t>
            </a:r>
            <a:r>
              <a:rPr lang="en-US" sz="3000" b="1" dirty="0"/>
              <a:t>93,635 </a:t>
            </a:r>
            <a:r>
              <a:rPr lang="en-US" sz="2100" dirty="0"/>
              <a:t>persons displaced as of 18 June 2020</a:t>
            </a:r>
            <a:endParaRPr lang="en-PH" sz="2100" dirty="0"/>
          </a:p>
        </p:txBody>
      </p:sp>
      <p:sp>
        <p:nvSpPr>
          <p:cNvPr id="8" name="Title 12">
            <a:extLst>
              <a:ext uri="{FF2B5EF4-FFF2-40B4-BE49-F238E27FC236}">
                <a16:creationId xmlns:a16="http://schemas.microsoft.com/office/drawing/2014/main" id="{5F7A7440-E593-4A49-A798-7CC4B4C1C1D9}"/>
              </a:ext>
            </a:extLst>
          </p:cNvPr>
          <p:cNvSpPr txBox="1">
            <a:spLocks noChangeArrowheads="1"/>
          </p:cNvSpPr>
          <p:nvPr/>
        </p:nvSpPr>
        <p:spPr>
          <a:xfrm>
            <a:off x="7684" y="0"/>
            <a:ext cx="9144000" cy="699247"/>
          </a:xfrm>
          <a:prstGeom prst="rect">
            <a:avLst/>
          </a:prstGeom>
          <a:solidFill>
            <a:srgbClr val="0072BC"/>
          </a:solidFill>
        </p:spPr>
        <p:txBody>
          <a:bodyPr vert="horz" lIns="0" tIns="0" rIns="0" bIns="0" rtlCol="0" anchor="b" anchorCtr="0">
            <a:normAutofit/>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altLang="en-US" sz="1800">
                <a:solidFill>
                  <a:schemeClr val="bg1"/>
                </a:solidFill>
              </a:rPr>
              <a:t>CAUSES OF DISPLACEMENT</a:t>
            </a:r>
            <a:endParaRPr lang="en-US" altLang="en-US" sz="1800">
              <a:solidFill>
                <a:srgbClr val="FFFF00"/>
              </a:solidFill>
            </a:endParaRPr>
          </a:p>
          <a:p>
            <a:pPr algn="ctr"/>
            <a:r>
              <a:rPr lang="en-US" altLang="en-US" sz="1800">
                <a:solidFill>
                  <a:schemeClr val="bg1"/>
                </a:solidFill>
              </a:rPr>
              <a:t> </a:t>
            </a:r>
            <a:endParaRPr lang="en-US" altLang="en-US" sz="4050" dirty="0">
              <a:solidFill>
                <a:schemeClr val="bg1"/>
              </a:solidFill>
            </a:endParaRPr>
          </a:p>
        </p:txBody>
      </p:sp>
      <p:graphicFrame>
        <p:nvGraphicFramePr>
          <p:cNvPr id="15" name="Diagram 14">
            <a:extLst>
              <a:ext uri="{FF2B5EF4-FFF2-40B4-BE49-F238E27FC236}">
                <a16:creationId xmlns:a16="http://schemas.microsoft.com/office/drawing/2014/main" id="{3F785D94-EB44-4717-9093-261FA271D4D6}"/>
              </a:ext>
            </a:extLst>
          </p:cNvPr>
          <p:cNvGraphicFramePr/>
          <p:nvPr>
            <p:extLst>
              <p:ext uri="{D42A27DB-BD31-4B8C-83A1-F6EECF244321}">
                <p14:modId xmlns:p14="http://schemas.microsoft.com/office/powerpoint/2010/main" val="990350532"/>
              </p:ext>
            </p:extLst>
          </p:nvPr>
        </p:nvGraphicFramePr>
        <p:xfrm>
          <a:off x="775234" y="764083"/>
          <a:ext cx="7783830" cy="32099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865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46E04DD4-95AC-45E3-8198-C8E33B44DE74}"/>
              </a:ext>
            </a:extLst>
          </p:cNvPr>
          <p:cNvGraphicFramePr>
            <a:graphicFrameLocks noGrp="1"/>
          </p:cNvGraphicFramePr>
          <p:nvPr>
            <p:ph sz="half" idx="2"/>
            <p:extLst>
              <p:ext uri="{D42A27DB-BD31-4B8C-83A1-F6EECF244321}">
                <p14:modId xmlns:p14="http://schemas.microsoft.com/office/powerpoint/2010/main" val="3080461356"/>
              </p:ext>
            </p:extLst>
          </p:nvPr>
        </p:nvGraphicFramePr>
        <p:xfrm>
          <a:off x="562161" y="1171576"/>
          <a:ext cx="3688080" cy="3148964"/>
        </p:xfrm>
        <a:graphic>
          <a:graphicData uri="http://schemas.openxmlformats.org/drawingml/2006/chart">
            <c:chart xmlns:c="http://schemas.openxmlformats.org/drawingml/2006/chart" xmlns:r="http://schemas.openxmlformats.org/officeDocument/2006/relationships" r:id="rId3"/>
          </a:graphicData>
        </a:graphic>
      </p:graphicFrame>
      <p:sp>
        <p:nvSpPr>
          <p:cNvPr id="17" name="Content Placeholder 16">
            <a:extLst>
              <a:ext uri="{FF2B5EF4-FFF2-40B4-BE49-F238E27FC236}">
                <a16:creationId xmlns:a16="http://schemas.microsoft.com/office/drawing/2014/main" id="{952A36B2-BDFD-4896-94ED-1210350A333D}"/>
              </a:ext>
            </a:extLst>
          </p:cNvPr>
          <p:cNvSpPr>
            <a:spLocks noGrp="1"/>
          </p:cNvSpPr>
          <p:nvPr>
            <p:ph sz="quarter" idx="4"/>
          </p:nvPr>
        </p:nvSpPr>
        <p:spPr>
          <a:xfrm>
            <a:off x="4499424" y="1358264"/>
            <a:ext cx="4082415" cy="2962276"/>
          </a:xfrm>
        </p:spPr>
        <p:txBody>
          <a:bodyPr>
            <a:normAutofit/>
          </a:bodyPr>
          <a:lstStyle/>
          <a:p>
            <a:pPr algn="just"/>
            <a:r>
              <a:rPr lang="en-US" dirty="0">
                <a:solidFill>
                  <a:schemeClr val="accent1"/>
                </a:solidFill>
              </a:rPr>
              <a:t>There are </a:t>
            </a:r>
            <a:r>
              <a:rPr lang="en-US" sz="1800" b="1" dirty="0">
                <a:solidFill>
                  <a:schemeClr val="accent1"/>
                </a:solidFill>
              </a:rPr>
              <a:t>38,144</a:t>
            </a:r>
            <a:r>
              <a:rPr lang="en-US" dirty="0">
                <a:solidFill>
                  <a:schemeClr val="accent1"/>
                </a:solidFill>
              </a:rPr>
              <a:t> persons displaced beginning January 2020 to 22 June 2020.</a:t>
            </a:r>
            <a:endParaRPr lang="en-PH" dirty="0">
              <a:solidFill>
                <a:schemeClr val="accent1"/>
              </a:solidFill>
            </a:endParaRPr>
          </a:p>
          <a:p>
            <a:endParaRPr lang="en-PH" dirty="0">
              <a:solidFill>
                <a:schemeClr val="accent1"/>
              </a:solidFill>
            </a:endParaRPr>
          </a:p>
          <a:p>
            <a:pPr algn="just"/>
            <a:r>
              <a:rPr lang="en-PH" dirty="0">
                <a:solidFill>
                  <a:schemeClr val="accent1"/>
                </a:solidFill>
              </a:rPr>
              <a:t>Majority of the displacement incidences have occurred in </a:t>
            </a:r>
            <a:r>
              <a:rPr lang="en-PH" sz="1800" b="1" dirty="0">
                <a:solidFill>
                  <a:schemeClr val="accent1"/>
                </a:solidFill>
              </a:rPr>
              <a:t>Maguindanao Province</a:t>
            </a:r>
            <a:endParaRPr lang="en-PH" dirty="0">
              <a:solidFill>
                <a:schemeClr val="accent1"/>
              </a:solidFill>
            </a:endParaRPr>
          </a:p>
          <a:p>
            <a:endParaRPr lang="en-PH" dirty="0">
              <a:solidFill>
                <a:schemeClr val="accent1"/>
              </a:solidFill>
            </a:endParaRPr>
          </a:p>
          <a:p>
            <a:endParaRPr lang="en-PH" b="1" dirty="0"/>
          </a:p>
          <a:p>
            <a:endParaRPr lang="en-PH" dirty="0"/>
          </a:p>
          <a:p>
            <a:endParaRPr lang="en-PH" dirty="0"/>
          </a:p>
          <a:p>
            <a:endParaRPr lang="en-PH" b="1" dirty="0"/>
          </a:p>
        </p:txBody>
      </p:sp>
      <p:sp>
        <p:nvSpPr>
          <p:cNvPr id="7" name="Title 12">
            <a:extLst>
              <a:ext uri="{FF2B5EF4-FFF2-40B4-BE49-F238E27FC236}">
                <a16:creationId xmlns:a16="http://schemas.microsoft.com/office/drawing/2014/main" id="{4B4CD9CA-29DD-48E0-97AD-E061879AD90E}"/>
              </a:ext>
            </a:extLst>
          </p:cNvPr>
          <p:cNvSpPr txBox="1">
            <a:spLocks noChangeArrowheads="1"/>
          </p:cNvSpPr>
          <p:nvPr/>
        </p:nvSpPr>
        <p:spPr>
          <a:xfrm>
            <a:off x="7684" y="0"/>
            <a:ext cx="9144000" cy="699247"/>
          </a:xfrm>
          <a:prstGeom prst="rect">
            <a:avLst/>
          </a:prstGeom>
          <a:solidFill>
            <a:srgbClr val="0072BC"/>
          </a:solidFill>
        </p:spPr>
        <p:txBody>
          <a:bodyPr vert="horz" lIns="0" tIns="0" rIns="0" bIns="0" rtlCol="0" anchor="b" anchorCtr="0">
            <a:normAutofit/>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altLang="en-US" sz="1800" dirty="0">
                <a:solidFill>
                  <a:schemeClr val="bg1"/>
                </a:solidFill>
              </a:rPr>
              <a:t>DISPLACEMENT IN THE COURSE OF COVID-19 SITUATION</a:t>
            </a:r>
            <a:endParaRPr lang="en-US" altLang="en-US" sz="1800" dirty="0">
              <a:solidFill>
                <a:srgbClr val="FFFF00"/>
              </a:solidFill>
            </a:endParaRPr>
          </a:p>
          <a:p>
            <a:pPr algn="ctr"/>
            <a:r>
              <a:rPr lang="en-US" altLang="en-US" sz="1800" dirty="0">
                <a:solidFill>
                  <a:schemeClr val="bg1"/>
                </a:solidFill>
              </a:rPr>
              <a:t> </a:t>
            </a:r>
            <a:endParaRPr lang="en-US" altLang="en-US" sz="4050" dirty="0">
              <a:solidFill>
                <a:schemeClr val="bg1"/>
              </a:solidFill>
            </a:endParaRPr>
          </a:p>
        </p:txBody>
      </p:sp>
    </p:spTree>
    <p:extLst>
      <p:ext uri="{BB962C8B-B14F-4D97-AF65-F5344CB8AC3E}">
        <p14:creationId xmlns:p14="http://schemas.microsoft.com/office/powerpoint/2010/main" val="244788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umanitarian Aid Icons - Download Free Vector Icons | Noun Project">
            <a:extLst>
              <a:ext uri="{FF2B5EF4-FFF2-40B4-BE49-F238E27FC236}">
                <a16:creationId xmlns:a16="http://schemas.microsoft.com/office/drawing/2014/main" id="{091941B8-0140-4282-BD0A-219B10ACC8E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6390" y="3266488"/>
            <a:ext cx="964187" cy="11887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3F7E886-7B3D-45D6-9B88-EFC045A68D27}"/>
              </a:ext>
            </a:extLst>
          </p:cNvPr>
          <p:cNvSpPr txBox="1"/>
          <p:nvPr/>
        </p:nvSpPr>
        <p:spPr>
          <a:xfrm>
            <a:off x="1920872" y="3266488"/>
            <a:ext cx="6569331" cy="1431161"/>
          </a:xfrm>
          <a:prstGeom prst="rect">
            <a:avLst/>
          </a:prstGeom>
          <a:noFill/>
        </p:spPr>
        <p:txBody>
          <a:bodyPr wrap="square" rtlCol="0">
            <a:spAutoFit/>
          </a:bodyPr>
          <a:lstStyle/>
          <a:p>
            <a:pPr algn="just"/>
            <a:r>
              <a:rPr lang="en-PH" sz="1350" b="1" dirty="0"/>
              <a:t>Access to basic services  </a:t>
            </a:r>
          </a:p>
          <a:p>
            <a:pPr marL="214313" indent="-214313" algn="just">
              <a:buFont typeface="Wingdings" panose="05000000000000000000" pitchFamily="2" charset="2"/>
              <a:buChar char="§"/>
            </a:pPr>
            <a:r>
              <a:rPr lang="en-PH" sz="1200" dirty="0"/>
              <a:t>IDPs across BARMM have different needs. They live in a range of settlement types and they face varying degrees of access to services such as food, health, WASH and appropriate information on COVID-19.  </a:t>
            </a:r>
          </a:p>
          <a:p>
            <a:pPr marL="214313" indent="-214313" algn="just">
              <a:buFont typeface="Wingdings" panose="05000000000000000000" pitchFamily="2" charset="2"/>
              <a:buChar char="§"/>
            </a:pPr>
            <a:r>
              <a:rPr lang="en-PH" sz="1200" dirty="0"/>
              <a:t>Displaced community areas that are inaccessible due to security are often excluded from receiving protection and assistance they needed.  </a:t>
            </a:r>
          </a:p>
          <a:p>
            <a:pPr algn="just"/>
            <a:endParaRPr lang="en-PH" sz="1350" dirty="0"/>
          </a:p>
        </p:txBody>
      </p:sp>
      <p:pic>
        <p:nvPicPr>
          <p:cNvPr id="11" name="Picture 10" descr="Refugee glyph icon humanitarian aid and Royalty Free Vector">
            <a:extLst>
              <a:ext uri="{FF2B5EF4-FFF2-40B4-BE49-F238E27FC236}">
                <a16:creationId xmlns:a16="http://schemas.microsoft.com/office/drawing/2014/main" id="{0EE6A491-EF72-47C4-BD2F-4427273E47FB}"/>
              </a:ext>
            </a:extLst>
          </p:cNvPr>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t="10288" r="-534" b="13938"/>
          <a:stretch/>
        </p:blipFill>
        <p:spPr bwMode="auto">
          <a:xfrm>
            <a:off x="514350" y="1104900"/>
            <a:ext cx="1406522" cy="1533288"/>
          </a:xfrm>
          <a:prstGeom prst="rect">
            <a:avLst/>
          </a:prstGeom>
          <a:noFill/>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E6220C02-1178-4194-A36D-FE361D97DAC1}"/>
              </a:ext>
            </a:extLst>
          </p:cNvPr>
          <p:cNvSpPr txBox="1"/>
          <p:nvPr/>
        </p:nvSpPr>
        <p:spPr>
          <a:xfrm>
            <a:off x="1955504" y="817164"/>
            <a:ext cx="6603963" cy="2146742"/>
          </a:xfrm>
          <a:prstGeom prst="rect">
            <a:avLst/>
          </a:prstGeom>
          <a:noFill/>
        </p:spPr>
        <p:txBody>
          <a:bodyPr wrap="square" rtlCol="0">
            <a:spAutoFit/>
          </a:bodyPr>
          <a:lstStyle/>
          <a:p>
            <a:pPr algn="just"/>
            <a:r>
              <a:rPr lang="en-PH" sz="1350" b="1" dirty="0"/>
              <a:t>Safety and security </a:t>
            </a:r>
          </a:p>
          <a:p>
            <a:pPr marL="214313" indent="-214313" algn="just">
              <a:buFont typeface="Wingdings" panose="05000000000000000000" pitchFamily="2" charset="2"/>
              <a:buChar char="§"/>
            </a:pPr>
            <a:r>
              <a:rPr lang="en-PH" sz="1200" dirty="0"/>
              <a:t>Conflicts and displacements continue in some communities, particularly in Maguindanao, amid serious fears of COVID-19 outbreak.  The ongoing tension exacerbates the vulnerability of the affected populations.</a:t>
            </a:r>
          </a:p>
          <a:p>
            <a:pPr marL="214313" indent="-214313" algn="just">
              <a:buFont typeface="Wingdings" panose="05000000000000000000" pitchFamily="2" charset="2"/>
              <a:buChar char="§"/>
            </a:pPr>
            <a:r>
              <a:rPr lang="en-PH" sz="1200" dirty="0"/>
              <a:t>People are repeatedly displaced mainly due to absence of genuine resolution on the root causes of </a:t>
            </a:r>
            <a:r>
              <a:rPr lang="en-PH" sz="1200" i="1" dirty="0" err="1"/>
              <a:t>rido</a:t>
            </a:r>
            <a:r>
              <a:rPr lang="en-PH" sz="1200" i="1" dirty="0"/>
              <a:t>/ </a:t>
            </a:r>
            <a:r>
              <a:rPr lang="en-PH" sz="1200" dirty="0"/>
              <a:t>clan wars in which parties involved have affiliations with the non-state armed groups  </a:t>
            </a:r>
          </a:p>
          <a:p>
            <a:pPr marL="214313" indent="-214313" algn="just">
              <a:buFont typeface="Wingdings" panose="05000000000000000000" pitchFamily="2" charset="2"/>
              <a:buChar char="§"/>
            </a:pPr>
            <a:r>
              <a:rPr lang="en-PH" sz="1200" dirty="0"/>
              <a:t>Fighting between the government troops and the BIFF continues to affect civilians from being forcibly displaced.  Three (3) civilians were reportedly killed (including 2 minors) and 19 others were wounded (including 9 minors) by mortar shelling in </a:t>
            </a:r>
            <a:r>
              <a:rPr lang="en-PH" sz="1200" dirty="0" err="1"/>
              <a:t>Datu</a:t>
            </a:r>
            <a:r>
              <a:rPr lang="en-PH" sz="1200" dirty="0"/>
              <a:t> Saudi Ampatuan, Maguindanao.  Some of the IDPs are hesitant to return to their habitual residences because of uncertainties on the security situation in their communities.</a:t>
            </a:r>
          </a:p>
        </p:txBody>
      </p:sp>
      <p:sp>
        <p:nvSpPr>
          <p:cNvPr id="13" name="Title 12">
            <a:extLst>
              <a:ext uri="{FF2B5EF4-FFF2-40B4-BE49-F238E27FC236}">
                <a16:creationId xmlns:a16="http://schemas.microsoft.com/office/drawing/2014/main" id="{0CB55DCF-58B5-42EF-833F-51C36FF723D6}"/>
              </a:ext>
            </a:extLst>
          </p:cNvPr>
          <p:cNvSpPr txBox="1">
            <a:spLocks noChangeArrowheads="1"/>
          </p:cNvSpPr>
          <p:nvPr/>
        </p:nvSpPr>
        <p:spPr>
          <a:xfrm>
            <a:off x="7684" y="0"/>
            <a:ext cx="9144000" cy="699247"/>
          </a:xfrm>
          <a:prstGeom prst="rect">
            <a:avLst/>
          </a:prstGeom>
          <a:solidFill>
            <a:srgbClr val="0072BC"/>
          </a:solidFill>
        </p:spPr>
        <p:txBody>
          <a:bodyPr vert="horz" lIns="0" tIns="0" rIns="0" bIns="0" rtlCol="0" anchor="b" anchorCtr="0">
            <a:normAutofit/>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altLang="en-US" sz="1800" dirty="0">
                <a:solidFill>
                  <a:schemeClr val="bg1"/>
                </a:solidFill>
              </a:rPr>
              <a:t>ISSUES AFFECTING THE IDPs</a:t>
            </a:r>
            <a:endParaRPr lang="en-US" altLang="en-US" sz="1800" dirty="0">
              <a:solidFill>
                <a:srgbClr val="FFFF00"/>
              </a:solidFill>
            </a:endParaRPr>
          </a:p>
          <a:p>
            <a:pPr algn="ctr"/>
            <a:r>
              <a:rPr lang="en-US" altLang="en-US" sz="1800" dirty="0">
                <a:solidFill>
                  <a:schemeClr val="bg1"/>
                </a:solidFill>
              </a:rPr>
              <a:t> </a:t>
            </a:r>
            <a:endParaRPr lang="en-US" altLang="en-US" sz="4050" dirty="0">
              <a:solidFill>
                <a:schemeClr val="bg1"/>
              </a:solidFill>
            </a:endParaRPr>
          </a:p>
        </p:txBody>
      </p:sp>
    </p:spTree>
    <p:extLst>
      <p:ext uri="{BB962C8B-B14F-4D97-AF65-F5344CB8AC3E}">
        <p14:creationId xmlns:p14="http://schemas.microsoft.com/office/powerpoint/2010/main" val="403022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BF1EFE-55B1-4FC5-957B-4EFAE7D6FD98}"/>
              </a:ext>
            </a:extLst>
          </p:cNvPr>
          <p:cNvSpPr txBox="1"/>
          <p:nvPr/>
        </p:nvSpPr>
        <p:spPr>
          <a:xfrm>
            <a:off x="995887" y="2299829"/>
            <a:ext cx="7976661" cy="854080"/>
          </a:xfrm>
          <a:prstGeom prst="rect">
            <a:avLst/>
          </a:prstGeom>
          <a:noFill/>
        </p:spPr>
        <p:txBody>
          <a:bodyPr wrap="square" rtlCol="0">
            <a:spAutoFit/>
          </a:bodyPr>
          <a:lstStyle/>
          <a:p>
            <a:pPr algn="just"/>
            <a:r>
              <a:rPr lang="en-PH" sz="1350" b="1" dirty="0"/>
              <a:t>Access to water</a:t>
            </a:r>
          </a:p>
          <a:p>
            <a:pPr marL="214313" indent="-214313" algn="just">
              <a:buFont typeface="Wingdings" panose="05000000000000000000" pitchFamily="2" charset="2"/>
              <a:buChar char="§"/>
            </a:pPr>
            <a:r>
              <a:rPr lang="en-US" sz="1200" dirty="0"/>
              <a:t>There is limited access to water for drinking, bathing and washing.  IDPs rely on deep well, though there are no reported cases of water-born diseases, some IDP still expressed these concerns. IDPs appeal for water tankers and light water containers.</a:t>
            </a:r>
            <a:endParaRPr lang="en-PH" sz="1200" dirty="0"/>
          </a:p>
        </p:txBody>
      </p:sp>
      <p:pic>
        <p:nvPicPr>
          <p:cNvPr id="1026" name="Picture 2" descr="Dutch Development results for Humanitarian Assistance">
            <a:extLst>
              <a:ext uri="{FF2B5EF4-FFF2-40B4-BE49-F238E27FC236}">
                <a16:creationId xmlns:a16="http://schemas.microsoft.com/office/drawing/2014/main" id="{BC2F689F-6894-4FB5-B6EF-718B869AA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91" y="969432"/>
            <a:ext cx="886298" cy="9182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5EC01A8-39E5-4B8A-8A78-9CE1F60CBDFA}"/>
              </a:ext>
            </a:extLst>
          </p:cNvPr>
          <p:cNvSpPr txBox="1"/>
          <p:nvPr/>
        </p:nvSpPr>
        <p:spPr>
          <a:xfrm>
            <a:off x="995887" y="990592"/>
            <a:ext cx="7976662" cy="1223412"/>
          </a:xfrm>
          <a:prstGeom prst="rect">
            <a:avLst/>
          </a:prstGeom>
          <a:noFill/>
        </p:spPr>
        <p:txBody>
          <a:bodyPr wrap="square" rtlCol="0">
            <a:spAutoFit/>
          </a:bodyPr>
          <a:lstStyle/>
          <a:p>
            <a:pPr algn="just"/>
            <a:r>
              <a:rPr lang="en-PH" sz="1350" b="1" dirty="0"/>
              <a:t>Access to shelter</a:t>
            </a:r>
          </a:p>
          <a:p>
            <a:pPr marL="171450" indent="-171450" algn="just">
              <a:buFont typeface="Wingdings" panose="05000000000000000000" pitchFamily="2" charset="2"/>
              <a:buChar char="§"/>
            </a:pPr>
            <a:r>
              <a:rPr lang="en-PH" sz="1200" dirty="0"/>
              <a:t>IDPs are living in overcrowded conditions, with emergency shelters not physically and structurally adequate for mitigation of COVID-19 transmission.  Social distancing and self-quarantine are impossible to implement in such conditions.</a:t>
            </a:r>
            <a:endParaRPr lang="en-US" sz="1200" dirty="0"/>
          </a:p>
          <a:p>
            <a:pPr marL="214313" indent="-214313" algn="just">
              <a:buFont typeface="Wingdings" panose="05000000000000000000" pitchFamily="2" charset="2"/>
              <a:buChar char="§"/>
            </a:pPr>
            <a:r>
              <a:rPr lang="en-US" sz="1200" dirty="0"/>
              <a:t>IDPs are not physically safe.  Some of the IDPs have occupied open and congested spaces without partitions. Core relief items are among the expressed needs such as plastic sheeting, mats, mosquito nets, blankets, and solar lamp.</a:t>
            </a:r>
            <a:endParaRPr lang="en-PH" sz="1200" dirty="0"/>
          </a:p>
          <a:p>
            <a:pPr marL="214313" indent="-214313" algn="just">
              <a:buFont typeface="Wingdings" panose="05000000000000000000" pitchFamily="2" charset="2"/>
              <a:buChar char="§"/>
            </a:pPr>
            <a:endParaRPr lang="en-PH" sz="1200" dirty="0"/>
          </a:p>
        </p:txBody>
      </p:sp>
      <p:pic>
        <p:nvPicPr>
          <p:cNvPr id="2" name="Picture 2" descr="Access to Clean Water: Live Results - Lifewater International">
            <a:extLst>
              <a:ext uri="{FF2B5EF4-FFF2-40B4-BE49-F238E27FC236}">
                <a16:creationId xmlns:a16="http://schemas.microsoft.com/office/drawing/2014/main" id="{1797C6A8-5441-4F62-BC12-BBAF10B04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2203577"/>
            <a:ext cx="803541" cy="91825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2E93938-1F7D-499C-A605-39AA2FD29FF0}"/>
              </a:ext>
            </a:extLst>
          </p:cNvPr>
          <p:cNvSpPr txBox="1"/>
          <p:nvPr/>
        </p:nvSpPr>
        <p:spPr>
          <a:xfrm>
            <a:off x="995887" y="3445254"/>
            <a:ext cx="7182622" cy="1223412"/>
          </a:xfrm>
          <a:prstGeom prst="rect">
            <a:avLst/>
          </a:prstGeom>
          <a:noFill/>
        </p:spPr>
        <p:txBody>
          <a:bodyPr wrap="square" rtlCol="0">
            <a:spAutoFit/>
          </a:bodyPr>
          <a:lstStyle/>
          <a:p>
            <a:pPr algn="just"/>
            <a:r>
              <a:rPr lang="en-PH" sz="1350" b="1" dirty="0"/>
              <a:t>Access to food aid and livelihood</a:t>
            </a:r>
          </a:p>
          <a:p>
            <a:pPr marL="214313" indent="-214313" algn="just">
              <a:buFont typeface="Wingdings" panose="05000000000000000000" pitchFamily="2" charset="2"/>
              <a:buChar char="§"/>
            </a:pPr>
            <a:r>
              <a:rPr lang="en-PH" sz="1200" dirty="0"/>
              <a:t>COVID-19 has disproportionally and negatively affect the IDPs economically.  The measures to fight the virus result in loss of income, restricted movement, and reduced access to markers and land.</a:t>
            </a:r>
          </a:p>
          <a:p>
            <a:pPr marL="214313" indent="-214313" algn="just">
              <a:buFont typeface="Wingdings" panose="05000000000000000000" pitchFamily="2" charset="2"/>
              <a:buChar char="§"/>
            </a:pPr>
            <a:r>
              <a:rPr lang="en-PH" sz="1200" dirty="0"/>
              <a:t>IDPs need regular food ration as their economic activities are disrupted by the protracted conflicts resulting repeated displacements.</a:t>
            </a:r>
          </a:p>
          <a:p>
            <a:pPr algn="just"/>
            <a:endParaRPr lang="en-PH" sz="1200" dirty="0"/>
          </a:p>
        </p:txBody>
      </p:sp>
      <p:pic>
        <p:nvPicPr>
          <p:cNvPr id="12" name="Picture 10" descr="livelihood-icon – Official Website of the Province of Batangas">
            <a:extLst>
              <a:ext uri="{FF2B5EF4-FFF2-40B4-BE49-F238E27FC236}">
                <a16:creationId xmlns:a16="http://schemas.microsoft.com/office/drawing/2014/main" id="{4A7789C2-CEDF-4910-BD01-29093B394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92" y="3597832"/>
            <a:ext cx="886299" cy="91825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2">
            <a:extLst>
              <a:ext uri="{FF2B5EF4-FFF2-40B4-BE49-F238E27FC236}">
                <a16:creationId xmlns:a16="http://schemas.microsoft.com/office/drawing/2014/main" id="{16487DD0-E6E3-4F78-B814-80D55B291F76}"/>
              </a:ext>
            </a:extLst>
          </p:cNvPr>
          <p:cNvSpPr txBox="1">
            <a:spLocks noChangeArrowheads="1"/>
          </p:cNvSpPr>
          <p:nvPr/>
        </p:nvSpPr>
        <p:spPr>
          <a:xfrm>
            <a:off x="7684" y="0"/>
            <a:ext cx="9144000" cy="699247"/>
          </a:xfrm>
          <a:prstGeom prst="rect">
            <a:avLst/>
          </a:prstGeom>
          <a:solidFill>
            <a:srgbClr val="0072BC"/>
          </a:solidFill>
        </p:spPr>
        <p:txBody>
          <a:bodyPr vert="horz" lIns="0" tIns="0" rIns="0" bIns="0" rtlCol="0" anchor="b" anchorCtr="0">
            <a:normAutofit/>
          </a:bodyPr>
          <a:lstStyle>
            <a:lvl1pPr algn="l" defTabSz="457198" rtl="0" eaLnBrk="1" latinLnBrk="0" hangingPunct="1">
              <a:lnSpc>
                <a:spcPct val="90000"/>
              </a:lnSpc>
              <a:spcBef>
                <a:spcPct val="0"/>
              </a:spcBef>
              <a:buNone/>
              <a:defRPr sz="3200" b="1" kern="1200">
                <a:solidFill>
                  <a:schemeClr val="accent1"/>
                </a:solidFill>
                <a:latin typeface="+mj-lt"/>
                <a:ea typeface="+mj-ea"/>
                <a:cs typeface="+mj-cs"/>
              </a:defRPr>
            </a:lvl1pPr>
          </a:lstStyle>
          <a:p>
            <a:pPr algn="ctr"/>
            <a:r>
              <a:rPr lang="en-US" altLang="en-US" sz="1800" dirty="0">
                <a:solidFill>
                  <a:schemeClr val="bg1"/>
                </a:solidFill>
              </a:rPr>
              <a:t>ISSUES AFFECTING THE IDPs</a:t>
            </a:r>
            <a:endParaRPr lang="en-US" altLang="en-US" sz="1800" dirty="0">
              <a:solidFill>
                <a:srgbClr val="FFFF00"/>
              </a:solidFill>
            </a:endParaRPr>
          </a:p>
          <a:p>
            <a:pPr algn="ctr"/>
            <a:r>
              <a:rPr lang="en-US" altLang="en-US" sz="1800" dirty="0">
                <a:solidFill>
                  <a:schemeClr val="bg1"/>
                </a:solidFill>
              </a:rPr>
              <a:t> </a:t>
            </a:r>
            <a:endParaRPr lang="en-US" altLang="en-US" sz="4050" dirty="0">
              <a:solidFill>
                <a:schemeClr val="bg1"/>
              </a:solidFill>
            </a:endParaRPr>
          </a:p>
        </p:txBody>
      </p:sp>
    </p:spTree>
    <p:extLst>
      <p:ext uri="{BB962C8B-B14F-4D97-AF65-F5344CB8AC3E}">
        <p14:creationId xmlns:p14="http://schemas.microsoft.com/office/powerpoint/2010/main" val="1880919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NHCR2016">
  <a:themeElements>
    <a:clrScheme name="UNHCR2016">
      <a:dk1>
        <a:sysClr val="windowText" lastClr="000000"/>
      </a:dk1>
      <a:lt1>
        <a:sysClr val="window" lastClr="FFFFFF"/>
      </a:lt1>
      <a:dk2>
        <a:srgbClr val="FFFFFF"/>
      </a:dk2>
      <a:lt2>
        <a:srgbClr val="0072BC"/>
      </a:lt2>
      <a:accent1>
        <a:srgbClr val="0072BC"/>
      </a:accent1>
      <a:accent2>
        <a:srgbClr val="000000"/>
      </a:accent2>
      <a:accent3>
        <a:srgbClr val="FAEB00"/>
      </a:accent3>
      <a:accent4>
        <a:srgbClr val="17375F"/>
      </a:accent4>
      <a:accent5>
        <a:srgbClr val="08B499"/>
      </a:accent5>
      <a:accent6>
        <a:srgbClr val="EF4960"/>
      </a:accent6>
      <a:hlink>
        <a:srgbClr val="0072BC"/>
      </a:hlink>
      <a:folHlink>
        <a:srgbClr val="0072BC"/>
      </a:folHlink>
    </a:clrScheme>
    <a:fontScheme name="UNHCR2016">
      <a:majorFont>
        <a:latin typeface="Arial"/>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 Template 2.0 with changes v2" id="{A808CB3D-CBBC-441E-917E-FD886B5A3312}" vid="{F98D2C1E-11AA-4951-B23B-3CA09D13E4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7D25836F67646A98C66F1CDD61673" ma:contentTypeVersion="13" ma:contentTypeDescription="Create a new document." ma:contentTypeScope="" ma:versionID="adc8f3ca07986f805c302c7efdf7c911">
  <xsd:schema xmlns:xsd="http://www.w3.org/2001/XMLSchema" xmlns:xs="http://www.w3.org/2001/XMLSchema" xmlns:p="http://schemas.microsoft.com/office/2006/metadata/properties" xmlns:ns3="6df68d03-0d94-44b1-a9a2-765e7690f201" xmlns:ns4="1d8ebf77-cd33-4f18-bb2b-d077fe339d9a" targetNamespace="http://schemas.microsoft.com/office/2006/metadata/properties" ma:root="true" ma:fieldsID="1db84d49c1a0d18b3ce2a7828dcf4130" ns3:_="" ns4:_="">
    <xsd:import namespace="6df68d03-0d94-44b1-a9a2-765e7690f201"/>
    <xsd:import namespace="1d8ebf77-cd33-4f18-bb2b-d077fe339d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68d03-0d94-44b1-a9a2-765e7690f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8ebf77-cd33-4f18-bb2b-d077fe339d9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A4EB69-94C4-4ABC-A0D8-D0562014397A}">
  <ds:schemaRefs>
    <ds:schemaRef ds:uri="http://purl.org/dc/elements/1.1/"/>
    <ds:schemaRef ds:uri="6df68d03-0d94-44b1-a9a2-765e7690f201"/>
    <ds:schemaRef ds:uri="http://schemas.openxmlformats.org/package/2006/metadata/core-properties"/>
    <ds:schemaRef ds:uri="http://www.w3.org/XML/1998/namespace"/>
    <ds:schemaRef ds:uri="http://purl.org/dc/terms/"/>
    <ds:schemaRef ds:uri="1d8ebf77-cd33-4f18-bb2b-d077fe339d9a"/>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8439A1E-6AED-4A2E-BD45-42CC0480E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68d03-0d94-44b1-a9a2-765e7690f201"/>
    <ds:schemaRef ds:uri="1d8ebf77-cd33-4f18-bb2b-d077fe339d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F8464A-7A0D-4E32-802A-B07EECF7A9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278</TotalTime>
  <Words>6002</Words>
  <Application>Microsoft Office PowerPoint</Application>
  <PresentationFormat>On-screen Show (16:9)</PresentationFormat>
  <Paragraphs>655</Paragraphs>
  <Slides>48</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48</vt:i4>
      </vt:variant>
    </vt:vector>
  </HeadingPairs>
  <TitlesOfParts>
    <vt:vector size="58" baseType="lpstr">
      <vt:lpstr>Aharoni</vt:lpstr>
      <vt:lpstr>Arial</vt:lpstr>
      <vt:lpstr>Arial Black</vt:lpstr>
      <vt:lpstr>Calibri</vt:lpstr>
      <vt:lpstr>Calibri Light</vt:lpstr>
      <vt:lpstr>Symbol</vt:lpstr>
      <vt:lpstr>Wingdings</vt:lpstr>
      <vt:lpstr>Office Theme</vt:lpstr>
      <vt:lpstr>1_Office Theme</vt:lpstr>
      <vt:lpstr>UNHCR2016</vt:lpstr>
      <vt:lpstr>Mindanao Virtual Protection Coordination Platform Responding to Protection Concerns and Displacement  in the Context of COVID-19 Pandemic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Protection Updates Maguindanao</vt:lpstr>
      <vt:lpstr>PowerPoint Presentation</vt:lpstr>
      <vt:lpstr>PowerPoint Presentation</vt:lpstr>
      <vt:lpstr>PowerPoint Presentation</vt:lpstr>
      <vt:lpstr>Key Protection Updates Lanao del Sur</vt:lpstr>
      <vt:lpstr>PowerPoint Presentation</vt:lpstr>
      <vt:lpstr>PowerPoint Presentation</vt:lpstr>
      <vt:lpstr>Key Protection Updates Sulu</vt:lpstr>
      <vt:lpstr>PowerPoint Presentation</vt:lpstr>
      <vt:lpstr>OVERVIEW OF DISPLACEMENT IN SULU PROVINCE</vt:lpstr>
      <vt:lpstr>RECURRING PROTECTION ISSUES IN PATIKUL, SULU</vt:lpstr>
      <vt:lpstr>RECURRING PROTECTION ISSUES IN PATIKUL, SULU</vt:lpstr>
      <vt:lpstr>RECURRING PROTECTION ISSUES IN PATIKUL, SULU</vt:lpstr>
      <vt:lpstr>RECURRING PROTECTION ISSUES IN PATIKUL, SULU</vt:lpstr>
      <vt:lpstr>STATUS REPORT OF IDP (AS OF JUNE 7, 2020</vt:lpstr>
      <vt:lpstr>STATUS REPORT OF IDP (AS OF JUNE 7, 2020</vt:lpstr>
      <vt:lpstr>STATUS REPORT OF IDP (AS OF JUNE 7, 2020</vt:lpstr>
      <vt:lpstr>Key Protection Updates Basilan</vt:lpstr>
      <vt:lpstr>OVERVIEW OF DISPLACEMENT IN BASILAN PROVINCE</vt:lpstr>
      <vt:lpstr>OVERVIEW OF PROTECTION ISSUES IN VIEW OF COVID-19 PANDEMIC </vt:lpstr>
      <vt:lpstr>OVERVIEW OF PROTECTION ISSUES IN VIEW OF COVID-19 PANDEMIC </vt:lpstr>
      <vt:lpstr>OVERVIEW OF PROTECTION ISSUES IN VIEW OF COVID-19 PANDEMIC </vt:lpstr>
      <vt:lpstr>OVERVIEW OF PROTECTION ISSUES IN VIEW OF COVID-19 PANDEMIC </vt:lpstr>
      <vt:lpstr>Key Protection Updates Tawi-Tawi</vt:lpstr>
      <vt:lpstr>PowerPoint Presentation</vt:lpstr>
      <vt:lpstr>PowerPoint Presentation</vt:lpstr>
      <vt:lpstr>PowerPoint Presentation</vt:lpstr>
      <vt:lpstr>UPDATES FROM PARTNERS</vt:lpstr>
      <vt:lpstr>PowerPoint Presentation</vt:lpstr>
      <vt:lpstr>Mindanao Virtual Protection Coordination Platform Responding to Protection Concerns and Displacement  in the Context of COVID-19 Pandemic   </vt:lpstr>
      <vt:lpstr>PowerPoint Presentation</vt:lpstr>
      <vt:lpstr>PowerPoint Presentation</vt:lpstr>
      <vt:lpstr>PowerPoint Presentation</vt:lpstr>
      <vt:lpstr>PowerPoint Presentation</vt:lpstr>
      <vt:lpstr>PowerPoint Presentation</vt:lpstr>
      <vt:lpstr>DISPLACEMENT UPDATES  Marawi Displacement (Lanao del Norte)</vt:lpstr>
      <vt:lpstr>PowerPoint Presentation</vt:lpstr>
      <vt:lpstr>KEY PROTECTION 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Mindanao Virtual Protection Coordination Platform Responding to Protection Concerns and Displacement  in the Context of COVID-19 Pandemic   </dc:title>
  <dc:creator>Racmah Adam Abdula</dc:creator>
  <cp:lastModifiedBy>Edgar Rebuta</cp:lastModifiedBy>
  <cp:revision>9</cp:revision>
  <dcterms:created xsi:type="dcterms:W3CDTF">2020-06-22T01:15:15Z</dcterms:created>
  <dcterms:modified xsi:type="dcterms:W3CDTF">2020-06-22T14:01:15Z</dcterms:modified>
</cp:coreProperties>
</file>